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409" r:id="rId2"/>
    <p:sldId id="259" r:id="rId3"/>
    <p:sldId id="273" r:id="rId4"/>
    <p:sldId id="406" r:id="rId5"/>
    <p:sldId id="389" r:id="rId6"/>
    <p:sldId id="414" r:id="rId7"/>
    <p:sldId id="410" r:id="rId8"/>
    <p:sldId id="411" r:id="rId9"/>
    <p:sldId id="412" r:id="rId10"/>
    <p:sldId id="386" r:id="rId11"/>
    <p:sldId id="413" r:id="rId12"/>
    <p:sldId id="387" r:id="rId13"/>
    <p:sldId id="394" r:id="rId14"/>
    <p:sldId id="395" r:id="rId15"/>
    <p:sldId id="400" r:id="rId16"/>
    <p:sldId id="397" r:id="rId17"/>
    <p:sldId id="407" r:id="rId18"/>
    <p:sldId id="396" r:id="rId19"/>
    <p:sldId id="398" r:id="rId20"/>
    <p:sldId id="401" r:id="rId21"/>
    <p:sldId id="399" r:id="rId22"/>
    <p:sldId id="408" r:id="rId23"/>
    <p:sldId id="268" r:id="rId24"/>
  </p:sldIdLst>
  <p:sldSz cx="12192000" cy="6858000"/>
  <p:notesSz cx="9929813" cy="67992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37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5E346-2654-442E-B4ED-90360A1B9407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93775" y="3271838"/>
            <a:ext cx="7943850" cy="2678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645795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624513" y="6457950"/>
            <a:ext cx="4303712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50132-83C7-4F86-BB54-27885356C0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858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312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008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3129" y="838427"/>
            <a:ext cx="7824322" cy="2852737"/>
          </a:xfrm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3129" y="4065030"/>
            <a:ext cx="782432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223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18" y="1825625"/>
            <a:ext cx="3666565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5944" y="1825625"/>
            <a:ext cx="4038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71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576" y="365127"/>
            <a:ext cx="8961812" cy="1325563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2821" y="1681163"/>
            <a:ext cx="36040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2823" y="2505075"/>
            <a:ext cx="3604000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57247" y="1681163"/>
            <a:ext cx="37981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64823" y="2505075"/>
            <a:ext cx="3690565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602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31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30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8051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B3D5-8FA8-4EFE-A963-7A914E9D2A59}" type="datetimeFigureOut">
              <a:rPr lang="fi-FI" smtClean="0"/>
              <a:t>11.11.2022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4C8DEF-DD0B-4351-9488-A8B40C7F67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633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1E51EC6-65A7-4AFD-B9BC-440CC785375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21" y="4845418"/>
            <a:ext cx="1905000" cy="190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4202" y="320675"/>
            <a:ext cx="7820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4202" y="1760311"/>
            <a:ext cx="86912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34202" y="64136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CB3D5-8FA8-4EFE-A963-7A914E9D2A59}" type="datetimeFigureOut">
              <a:rPr lang="fi-FI" smtClean="0"/>
              <a:pPr/>
              <a:t>11.11.2022</a:t>
            </a:fld>
            <a:endParaRPr lang="fi-FI" dirty="0"/>
          </a:p>
        </p:txBody>
      </p:sp>
      <p:pic>
        <p:nvPicPr>
          <p:cNvPr id="7" name="Kuva 6" descr="Kuva, joka sisältää kohteen kevyt&#10;&#10;Kuvaus luotu automaattisesti">
            <a:extLst>
              <a:ext uri="{FF2B5EF4-FFF2-40B4-BE49-F238E27FC236}">
                <a16:creationId xmlns:a16="http://schemas.microsoft.com/office/drawing/2014/main" id="{0F142469-9CCE-4C7E-B880-AA2E2FEE6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0" t="11900" b="11900"/>
          <a:stretch/>
        </p:blipFill>
        <p:spPr>
          <a:xfrm>
            <a:off x="0" y="0"/>
            <a:ext cx="222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0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399447-A20C-4DB8-A0D4-602B78FE4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534" y="1039201"/>
            <a:ext cx="10363200" cy="784518"/>
          </a:xfrm>
        </p:spPr>
        <p:txBody>
          <a:bodyPr>
            <a:noAutofit/>
          </a:bodyPr>
          <a:lstStyle/>
          <a:p>
            <a:r>
              <a:rPr lang="fi-FI" sz="4400" b="1" dirty="0">
                <a:solidFill>
                  <a:schemeClr val="accent6">
                    <a:lumMod val="75000"/>
                  </a:schemeClr>
                </a:solidFill>
              </a:rPr>
              <a:t>Kainuun hyvinvointialueen </a:t>
            </a:r>
            <a:br>
              <a:rPr lang="fi-FI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i-FI" sz="4400" b="1" dirty="0">
                <a:solidFill>
                  <a:schemeClr val="accent6">
                    <a:lumMod val="75000"/>
                  </a:schemeClr>
                </a:solidFill>
              </a:rPr>
              <a:t>johtamiskulttuuri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D7ADCCA-2CC6-44C4-A2E1-EDF082996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504" y="1919306"/>
            <a:ext cx="9144000" cy="1655762"/>
          </a:xfrm>
        </p:spPr>
        <p:txBody>
          <a:bodyPr/>
          <a:lstStyle/>
          <a:p>
            <a:r>
              <a:rPr lang="fi-FI" b="1" dirty="0">
                <a:solidFill>
                  <a:schemeClr val="accent6">
                    <a:lumMod val="75000"/>
                  </a:schemeClr>
                </a:solidFill>
              </a:rPr>
              <a:t>Tavoitteet ja toimintatavat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57C0FDA-3D1B-45A9-B0D2-75AA91A1C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642" y="2493600"/>
            <a:ext cx="3013893" cy="240463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3FF4AF8-36D2-4CF0-9177-9B86224E9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34" y="2493600"/>
            <a:ext cx="3332381" cy="242417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B778E7F-E291-4A38-91A5-626DDAB6F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972" y="2493600"/>
            <a:ext cx="3607358" cy="24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DADA3D-BE79-4098-BF2B-58EFA6D48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426" y="211534"/>
            <a:ext cx="7820426" cy="614702"/>
          </a:xfrm>
        </p:spPr>
        <p:txBody>
          <a:bodyPr>
            <a:normAutofit/>
          </a:bodyPr>
          <a:lstStyle/>
          <a:p>
            <a:r>
              <a:rPr lang="fi-FI" sz="3200" b="1" dirty="0"/>
              <a:t>Ydinprosessien johtaminen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302360-36A3-4414-AF35-B97D8AD9D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416" y="1005051"/>
            <a:ext cx="9671670" cy="5641415"/>
          </a:xfrm>
        </p:spPr>
        <p:txBody>
          <a:bodyPr>
            <a:normAutofit fontScale="92500" lnSpcReduction="10000"/>
          </a:bodyPr>
          <a:lstStyle/>
          <a:p>
            <a:r>
              <a:rPr lang="fi-FI" sz="2000" dirty="0"/>
              <a:t>Ydinprosessit (asiakasprosessit) kattavat sekä oman palvelutuotannon että ostopalvelut</a:t>
            </a:r>
          </a:p>
          <a:p>
            <a:pPr lvl="1"/>
            <a:r>
              <a:rPr lang="fi-FI" sz="2200" dirty="0"/>
              <a:t>Kiireettömät palvelut</a:t>
            </a:r>
          </a:p>
          <a:p>
            <a:pPr lvl="2"/>
            <a:r>
              <a:rPr lang="fi-FI" sz="1500" dirty="0"/>
              <a:t>Pj johtajaylihoitaja</a:t>
            </a:r>
          </a:p>
          <a:p>
            <a:pPr lvl="1"/>
            <a:r>
              <a:rPr lang="fi-FI" sz="2200" dirty="0"/>
              <a:t>Päivystykselliset palvelut</a:t>
            </a:r>
          </a:p>
          <a:p>
            <a:pPr lvl="2"/>
            <a:r>
              <a:rPr lang="fi-FI" sz="1500" dirty="0"/>
              <a:t>Pj johtajaylilääkäri</a:t>
            </a:r>
          </a:p>
          <a:p>
            <a:pPr lvl="1"/>
            <a:r>
              <a:rPr lang="fi-FI" sz="2200" dirty="0"/>
              <a:t>Kotiin annettavat palvelut</a:t>
            </a:r>
          </a:p>
          <a:p>
            <a:pPr lvl="2"/>
            <a:r>
              <a:rPr lang="fi-FI" sz="1500" dirty="0"/>
              <a:t>Pj järjestämisjohtaja</a:t>
            </a:r>
          </a:p>
          <a:p>
            <a:pPr lvl="1"/>
            <a:r>
              <a:rPr lang="fi-FI" sz="2200" dirty="0"/>
              <a:t>Hyvinvoinnin ja terveyden edistäminen</a:t>
            </a:r>
          </a:p>
          <a:p>
            <a:pPr lvl="2"/>
            <a:r>
              <a:rPr lang="fi-FI" sz="1500" dirty="0"/>
              <a:t>Pj hyvinvointialuejohtaja</a:t>
            </a:r>
          </a:p>
          <a:p>
            <a:r>
              <a:rPr lang="fi-FI" sz="2000" dirty="0"/>
              <a:t>Prosessien kokonaisuuksia ohjataan moniammatillisesti (”</a:t>
            </a:r>
            <a:r>
              <a:rPr lang="fi-FI" sz="2000" i="1" dirty="0"/>
              <a:t>kotoa, kotiin, kotona” -</a:t>
            </a:r>
            <a:r>
              <a:rPr lang="fi-FI" sz="2000" dirty="0"/>
              <a:t>näkökulma) </a:t>
            </a:r>
          </a:p>
          <a:p>
            <a:pPr lvl="1"/>
            <a:r>
              <a:rPr lang="fi-FI" sz="1600" dirty="0"/>
              <a:t>Laatua varmistavista ja kehittävistä katselmoinneista vastaa prosessitiimi</a:t>
            </a:r>
          </a:p>
          <a:p>
            <a:pPr lvl="2"/>
            <a:r>
              <a:rPr lang="fi-FI" sz="1500" dirty="0"/>
              <a:t>Järjestämisjohtaja</a:t>
            </a:r>
          </a:p>
          <a:p>
            <a:pPr lvl="2"/>
            <a:r>
              <a:rPr lang="fi-FI" sz="1500" dirty="0"/>
              <a:t>Johtajaylilääkäri</a:t>
            </a:r>
          </a:p>
          <a:p>
            <a:pPr lvl="2"/>
            <a:r>
              <a:rPr lang="fi-FI" sz="1500" dirty="0"/>
              <a:t>Johtajaylihoitaja</a:t>
            </a:r>
          </a:p>
          <a:p>
            <a:pPr lvl="2"/>
            <a:r>
              <a:rPr lang="fi-FI" sz="1500" dirty="0"/>
              <a:t>Pelastusjohtaja</a:t>
            </a:r>
          </a:p>
          <a:p>
            <a:pPr lvl="2"/>
            <a:r>
              <a:rPr lang="fi-FI" sz="1500" dirty="0"/>
              <a:t>Sosiaalijohtaja</a:t>
            </a:r>
          </a:p>
          <a:p>
            <a:pPr lvl="2"/>
            <a:r>
              <a:rPr lang="fi-FI" sz="1500" dirty="0"/>
              <a:t>Laatujohtaja</a:t>
            </a:r>
          </a:p>
          <a:p>
            <a:r>
              <a:rPr lang="fi-FI" sz="1850" dirty="0"/>
              <a:t>Palvelutuotannon omista prosesseista vastaa operatiivinen johto</a:t>
            </a:r>
          </a:p>
        </p:txBody>
      </p:sp>
    </p:spTree>
    <p:extLst>
      <p:ext uri="{BB962C8B-B14F-4D97-AF65-F5344CB8AC3E}">
        <p14:creationId xmlns:p14="http://schemas.microsoft.com/office/powerpoint/2010/main" val="199723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yöristetty suorakulmio 18"/>
          <p:cNvSpPr/>
          <p:nvPr/>
        </p:nvSpPr>
        <p:spPr>
          <a:xfrm>
            <a:off x="2560165" y="2077522"/>
            <a:ext cx="1439781" cy="8103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32" dirty="0"/>
              <a:t>Terveyden ja sairaanhoidon palvelut (1349)</a:t>
            </a:r>
          </a:p>
        </p:txBody>
      </p:sp>
      <p:sp>
        <p:nvSpPr>
          <p:cNvPr id="20" name="Pyöristetty suorakulmio 19"/>
          <p:cNvSpPr/>
          <p:nvPr/>
        </p:nvSpPr>
        <p:spPr>
          <a:xfrm>
            <a:off x="4066980" y="2093450"/>
            <a:ext cx="1548393" cy="7850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1432" dirty="0"/>
          </a:p>
          <a:p>
            <a:pPr algn="ctr"/>
            <a:r>
              <a:rPr lang="fi-FI" sz="1432" dirty="0"/>
              <a:t>Akuuttihoidon ja pelastuksen palvelut (394)</a:t>
            </a:r>
            <a:endParaRPr lang="fi-FI" sz="1432" dirty="0">
              <a:highlight>
                <a:srgbClr val="FFFF00"/>
              </a:highlight>
            </a:endParaRPr>
          </a:p>
          <a:p>
            <a:pPr algn="ctr"/>
            <a:endParaRPr lang="fi-FI" sz="1432" dirty="0"/>
          </a:p>
        </p:txBody>
      </p:sp>
      <p:sp>
        <p:nvSpPr>
          <p:cNvPr id="21" name="Pyöristetty suorakulmio 20"/>
          <p:cNvSpPr/>
          <p:nvPr/>
        </p:nvSpPr>
        <p:spPr>
          <a:xfrm>
            <a:off x="7139497" y="2077522"/>
            <a:ext cx="1338166" cy="7706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1432" dirty="0"/>
          </a:p>
          <a:p>
            <a:pPr algn="ctr"/>
            <a:r>
              <a:rPr lang="fi-FI" sz="1432" dirty="0"/>
              <a:t>Ikäihmisten palvelut </a:t>
            </a:r>
            <a:r>
              <a:rPr lang="fi-FI" sz="1200" dirty="0"/>
              <a:t>(873)</a:t>
            </a:r>
            <a:endParaRPr lang="fi-FI" sz="1200" dirty="0">
              <a:highlight>
                <a:srgbClr val="FFFF00"/>
              </a:highlight>
            </a:endParaRPr>
          </a:p>
          <a:p>
            <a:pPr algn="ctr"/>
            <a:endParaRPr lang="fi-FI" sz="1432" dirty="0">
              <a:highlight>
                <a:srgbClr val="FFFF00"/>
              </a:highlight>
            </a:endParaRPr>
          </a:p>
        </p:txBody>
      </p:sp>
      <p:sp>
        <p:nvSpPr>
          <p:cNvPr id="22" name="Pyöristetty suorakulmio 21"/>
          <p:cNvSpPr/>
          <p:nvPr/>
        </p:nvSpPr>
        <p:spPr>
          <a:xfrm>
            <a:off x="8550084" y="2093448"/>
            <a:ext cx="1451703" cy="7850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32" dirty="0"/>
              <a:t>Tuotannon hallinto- ja tukipalvelut </a:t>
            </a:r>
            <a:r>
              <a:rPr lang="fi-FI" sz="1200" dirty="0"/>
              <a:t>(388) </a:t>
            </a:r>
          </a:p>
        </p:txBody>
      </p:sp>
      <p:sp>
        <p:nvSpPr>
          <p:cNvPr id="23" name="Pyöristetty suorakulmio 22"/>
          <p:cNvSpPr/>
          <p:nvPr/>
        </p:nvSpPr>
        <p:spPr>
          <a:xfrm>
            <a:off x="2535271" y="2925813"/>
            <a:ext cx="1466020" cy="322860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>
              <a:highlight>
                <a:srgbClr val="FFFF00"/>
              </a:highlight>
            </a:endParaRPr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r>
              <a:rPr lang="fi-FI" sz="875" dirty="0"/>
              <a:t>Diagnostiset ja hoidolliset tukipalvelut </a:t>
            </a:r>
          </a:p>
          <a:p>
            <a:pPr marL="227272" indent="-227272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Kuntoutuspalvelut </a:t>
            </a:r>
          </a:p>
          <a:p>
            <a:pPr marL="227272" indent="-227272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 Lasten ja perheiden terveyspalvelut </a:t>
            </a:r>
          </a:p>
          <a:p>
            <a:pPr marL="227272" indent="-227272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Osastohoito</a:t>
            </a:r>
          </a:p>
          <a:p>
            <a:pPr marL="227272" indent="-227272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Mielenterveys- ja riippuvuuksien hoito </a:t>
            </a:r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136364" indent="-136364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    Vastaanotto- ja</a:t>
            </a:r>
          </a:p>
          <a:p>
            <a:r>
              <a:rPr lang="fi-FI" sz="875" dirty="0">
                <a:solidFill>
                  <a:schemeClr val="tx1"/>
                </a:solidFill>
              </a:rPr>
              <a:t>         </a:t>
            </a:r>
            <a:r>
              <a:rPr lang="fi-FI" sz="875" dirty="0" err="1">
                <a:solidFill>
                  <a:schemeClr val="tx1"/>
                </a:solidFill>
              </a:rPr>
              <a:t>pkl</a:t>
            </a:r>
            <a:r>
              <a:rPr lang="fi-FI" sz="875" dirty="0">
                <a:solidFill>
                  <a:schemeClr val="tx1"/>
                </a:solidFill>
              </a:rPr>
              <a:t>-palvelut</a:t>
            </a:r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136364" indent="-136364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endParaRPr lang="fi-FI" sz="1114" dirty="0">
              <a:solidFill>
                <a:srgbClr val="FF0000"/>
              </a:solidFill>
            </a:endParaRPr>
          </a:p>
        </p:txBody>
      </p:sp>
      <p:sp>
        <p:nvSpPr>
          <p:cNvPr id="24" name="Pyöristetty suorakulmio 23"/>
          <p:cNvSpPr/>
          <p:nvPr/>
        </p:nvSpPr>
        <p:spPr>
          <a:xfrm>
            <a:off x="4167997" y="2936934"/>
            <a:ext cx="1447375" cy="32192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43939" indent="-143939">
              <a:buFontTx/>
              <a:buChar char="-"/>
            </a:pPr>
            <a:endParaRPr lang="fi-FI" sz="875" b="1" dirty="0"/>
          </a:p>
          <a:p>
            <a:pPr marL="143939" indent="-143939">
              <a:buFontTx/>
              <a:buChar char="-"/>
            </a:pPr>
            <a:endParaRPr lang="fi-FI" sz="875" dirty="0"/>
          </a:p>
          <a:p>
            <a:pPr marL="143939" indent="-143939">
              <a:buFontTx/>
              <a:buChar char="-"/>
            </a:pPr>
            <a:endParaRPr lang="fi-FI" sz="875" dirty="0"/>
          </a:p>
          <a:p>
            <a:pPr marL="143939" indent="-143939">
              <a:buFontTx/>
              <a:buChar char="-"/>
            </a:pPr>
            <a:endParaRPr lang="fi-FI" sz="875" dirty="0"/>
          </a:p>
          <a:p>
            <a:pPr marL="143939" indent="-143939">
              <a:buFontTx/>
              <a:buChar char="-"/>
            </a:pPr>
            <a:r>
              <a:rPr lang="fi-FI" sz="875" dirty="0"/>
              <a:t>Akuuttihoidon palvelut </a:t>
            </a:r>
            <a:endParaRPr lang="fi-FI" sz="875" dirty="0">
              <a:highlight>
                <a:srgbClr val="FFFF00"/>
              </a:highlight>
            </a:endParaRPr>
          </a:p>
          <a:p>
            <a:pPr marL="143939" indent="-143939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Pelastus, riskienhallinta ja turvallisuuspalvelut</a:t>
            </a:r>
          </a:p>
          <a:p>
            <a:r>
              <a:rPr lang="fi-FI" sz="875" dirty="0">
                <a:solidFill>
                  <a:schemeClr val="tx1"/>
                </a:solidFill>
                <a:highlight>
                  <a:srgbClr val="FFFF00"/>
                </a:highlight>
              </a:rPr>
              <a:t>     </a:t>
            </a:r>
          </a:p>
          <a:p>
            <a:pPr marL="143939" indent="-143939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143939" indent="-143939">
              <a:buFontTx/>
              <a:buChar char="-"/>
            </a:pPr>
            <a:endParaRPr lang="fi-FI" sz="955" dirty="0">
              <a:solidFill>
                <a:schemeClr val="tx1"/>
              </a:solidFill>
            </a:endParaRPr>
          </a:p>
          <a:p>
            <a:endParaRPr lang="fi-FI" sz="955" dirty="0"/>
          </a:p>
        </p:txBody>
      </p:sp>
      <p:sp>
        <p:nvSpPr>
          <p:cNvPr id="25" name="Pyöristetty suorakulmio 24"/>
          <p:cNvSpPr/>
          <p:nvPr/>
        </p:nvSpPr>
        <p:spPr>
          <a:xfrm>
            <a:off x="7134354" y="2930470"/>
            <a:ext cx="1338166" cy="32192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875" dirty="0"/>
              <a:t>   </a:t>
            </a:r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r>
              <a:rPr lang="fi-FI" sz="875" dirty="0"/>
              <a:t>  Ikäihmisten</a:t>
            </a:r>
          </a:p>
          <a:p>
            <a:r>
              <a:rPr lang="fi-FI" sz="875" dirty="0"/>
              <a:t>      asumispalvelut</a:t>
            </a:r>
          </a:p>
          <a:p>
            <a:r>
              <a:rPr lang="fi-FI" sz="875" dirty="0"/>
              <a:t>  -   Ikäihmisten</a:t>
            </a:r>
          </a:p>
          <a:p>
            <a:r>
              <a:rPr lang="fi-FI" sz="875" dirty="0"/>
              <a:t>       kotihoito </a:t>
            </a:r>
            <a:endParaRPr lang="fi-FI" sz="875" dirty="0">
              <a:highlight>
                <a:srgbClr val="FFFF00"/>
              </a:highlight>
            </a:endParaRPr>
          </a:p>
          <a:p>
            <a:pPr marL="227272" indent="-227272">
              <a:buFontTx/>
              <a:buChar char="-"/>
            </a:pPr>
            <a:r>
              <a:rPr lang="fi-FI" sz="875" dirty="0"/>
              <a:t>Ikäihmisten palveluohjaus ja ostopalvelut </a:t>
            </a:r>
            <a:endParaRPr lang="fi-FI" sz="875" dirty="0">
              <a:highlight>
                <a:srgbClr val="FFFF00"/>
              </a:highlight>
            </a:endParaRPr>
          </a:p>
          <a:p>
            <a:pPr marL="227272" indent="-227272">
              <a:buFontTx/>
              <a:buChar char="-"/>
            </a:pPr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endParaRPr lang="fi-FI" sz="875" dirty="0"/>
          </a:p>
          <a:p>
            <a:pPr marL="227272" indent="-227272">
              <a:buFontTx/>
              <a:buChar char="-"/>
            </a:pPr>
            <a:endParaRPr lang="fi-FI" sz="1114" dirty="0"/>
          </a:p>
          <a:p>
            <a:endParaRPr lang="fi-FI" sz="1114" dirty="0"/>
          </a:p>
        </p:txBody>
      </p:sp>
      <p:sp>
        <p:nvSpPr>
          <p:cNvPr id="26" name="Pyöristetty suorakulmio 25"/>
          <p:cNvSpPr/>
          <p:nvPr/>
        </p:nvSpPr>
        <p:spPr>
          <a:xfrm>
            <a:off x="8572000" y="2925812"/>
            <a:ext cx="1417865" cy="32286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r>
              <a:rPr lang="fi-FI" sz="875" dirty="0"/>
              <a:t>Hallintopalvelut </a:t>
            </a:r>
            <a:endParaRPr lang="fi-FI" sz="875" dirty="0">
              <a:highlight>
                <a:srgbClr val="FFFF00"/>
              </a:highlight>
            </a:endParaRPr>
          </a:p>
          <a:p>
            <a:pPr marL="136364" indent="-136364">
              <a:buFontTx/>
              <a:buChar char="-"/>
            </a:pPr>
            <a:r>
              <a:rPr lang="fi-FI" sz="875" dirty="0"/>
              <a:t>Tukipalvelut </a:t>
            </a:r>
            <a:endParaRPr lang="fi-FI" sz="875" dirty="0">
              <a:highlight>
                <a:srgbClr val="FFFF00"/>
              </a:highlight>
            </a:endParaRPr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pPr marL="136364" indent="-136364">
              <a:buFontTx/>
              <a:buChar char="-"/>
            </a:pPr>
            <a:endParaRPr lang="fi-FI" sz="875" dirty="0"/>
          </a:p>
          <a:p>
            <a:endParaRPr lang="fi-FI" sz="1114" dirty="0"/>
          </a:p>
          <a:p>
            <a:endParaRPr lang="fi-FI" sz="1114" dirty="0"/>
          </a:p>
        </p:txBody>
      </p:sp>
      <p:sp>
        <p:nvSpPr>
          <p:cNvPr id="28" name="Tekstiruutu 27"/>
          <p:cNvSpPr txBox="1"/>
          <p:nvPr/>
        </p:nvSpPr>
        <p:spPr>
          <a:xfrm>
            <a:off x="10123201" y="2235863"/>
            <a:ext cx="863768" cy="226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875" dirty="0"/>
              <a:t>Toimialueet</a:t>
            </a:r>
            <a:endParaRPr lang="fi-FI" sz="875" dirty="0">
              <a:solidFill>
                <a:schemeClr val="bg1"/>
              </a:solidFill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CDEF446-C2DE-40BC-B66E-41523582E096}"/>
              </a:ext>
            </a:extLst>
          </p:cNvPr>
          <p:cNvSpPr/>
          <p:nvPr/>
        </p:nvSpPr>
        <p:spPr>
          <a:xfrm>
            <a:off x="5674567" y="2093449"/>
            <a:ext cx="1407041" cy="7850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32" dirty="0">
              <a:solidFill>
                <a:schemeClr val="tx1"/>
              </a:solidFill>
            </a:endParaRPr>
          </a:p>
          <a:p>
            <a:pPr algn="ctr"/>
            <a:r>
              <a:rPr lang="fi-FI" sz="1432" dirty="0">
                <a:solidFill>
                  <a:schemeClr val="tx1"/>
                </a:solidFill>
              </a:rPr>
              <a:t>Sosiaali- ja perhepalvelut (428)</a:t>
            </a:r>
          </a:p>
          <a:p>
            <a:pPr algn="ctr"/>
            <a:endParaRPr lang="fi-FI" sz="1432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70444844-8E33-456A-A7EB-8D9B214E2C9C}"/>
              </a:ext>
            </a:extLst>
          </p:cNvPr>
          <p:cNvSpPr/>
          <p:nvPr/>
        </p:nvSpPr>
        <p:spPr>
          <a:xfrm>
            <a:off x="5727523" y="2936932"/>
            <a:ext cx="1360126" cy="3219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272" indent="-227272" algn="ctr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Sosiaalityö ja sosiaaliohjaus </a:t>
            </a:r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27272" indent="-227272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Asumisen ja </a:t>
            </a:r>
          </a:p>
          <a:p>
            <a:r>
              <a:rPr lang="fi-FI" sz="875" dirty="0">
                <a:solidFill>
                  <a:schemeClr val="tx1"/>
                </a:solidFill>
              </a:rPr>
              <a:t>       sosiaalisen</a:t>
            </a:r>
          </a:p>
          <a:p>
            <a:r>
              <a:rPr lang="fi-FI" sz="875" dirty="0">
                <a:solidFill>
                  <a:schemeClr val="tx1"/>
                </a:solidFill>
              </a:rPr>
              <a:t>       kuntoutuksen  </a:t>
            </a:r>
          </a:p>
          <a:p>
            <a:r>
              <a:rPr lang="fi-FI" sz="875" dirty="0">
                <a:solidFill>
                  <a:schemeClr val="tx1"/>
                </a:solidFill>
              </a:rPr>
              <a:t>       palvelut </a:t>
            </a:r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27272" indent="-227272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Perheiden tuki- ja ostopalvelut</a:t>
            </a:r>
          </a:p>
          <a:p>
            <a:r>
              <a:rPr lang="fi-FI" sz="875" dirty="0">
                <a:solidFill>
                  <a:schemeClr val="tx1"/>
                </a:solidFill>
                <a:highlight>
                  <a:srgbClr val="FFFF00"/>
                </a:highlight>
              </a:rPr>
              <a:t>         </a:t>
            </a:r>
          </a:p>
          <a:p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27272" indent="-227272" algn="ctr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  <a:p>
            <a:pPr marL="227272" indent="-227272" algn="ctr">
              <a:buFontTx/>
              <a:buChar char="-"/>
            </a:pPr>
            <a:endParaRPr lang="fi-FI" sz="1114" dirty="0">
              <a:solidFill>
                <a:schemeClr val="tx1"/>
              </a:solidFill>
            </a:endParaRPr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1AFEC347-7C5A-4F42-88C0-89AE65695AAD}"/>
              </a:ext>
            </a:extLst>
          </p:cNvPr>
          <p:cNvSpPr/>
          <p:nvPr/>
        </p:nvSpPr>
        <p:spPr>
          <a:xfrm>
            <a:off x="10101286" y="3045899"/>
            <a:ext cx="885683" cy="2080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75" dirty="0">
                <a:solidFill>
                  <a:schemeClr val="tx1"/>
                </a:solidFill>
              </a:rPr>
              <a:t>Palvelualueet</a:t>
            </a:r>
          </a:p>
        </p:txBody>
      </p:sp>
      <p:sp>
        <p:nvSpPr>
          <p:cNvPr id="40" name="Pyöristetty suorakulmio 22">
            <a:extLst>
              <a:ext uri="{FF2B5EF4-FFF2-40B4-BE49-F238E27FC236}">
                <a16:creationId xmlns:a16="http://schemas.microsoft.com/office/drawing/2014/main" id="{951944FC-1508-4170-BBCF-83DCB347C310}"/>
              </a:ext>
            </a:extLst>
          </p:cNvPr>
          <p:cNvSpPr/>
          <p:nvPr/>
        </p:nvSpPr>
        <p:spPr>
          <a:xfrm>
            <a:off x="898295" y="689087"/>
            <a:ext cx="1466020" cy="546713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1141672" lvl="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/>
          </a:p>
          <a:p>
            <a:endParaRPr lang="fi-FI" sz="875" dirty="0"/>
          </a:p>
          <a:p>
            <a:pPr marL="227272" indent="-227272">
              <a:buFontTx/>
              <a:buChar char="-"/>
            </a:pPr>
            <a:endParaRPr lang="fi-FI" sz="875" dirty="0">
              <a:highlight>
                <a:srgbClr val="FFFF00"/>
              </a:highlight>
            </a:endParaRPr>
          </a:p>
          <a:p>
            <a:endParaRPr lang="fi-FI" sz="875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136364" indent="-136364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endParaRPr lang="fi-FI" sz="875" dirty="0">
              <a:solidFill>
                <a:schemeClr val="tx1"/>
              </a:solidFill>
            </a:endParaRPr>
          </a:p>
          <a:p>
            <a:r>
              <a:rPr lang="fi-FI" sz="875" dirty="0">
                <a:solidFill>
                  <a:schemeClr val="tx1"/>
                </a:solidFill>
              </a:rPr>
              <a:t>Toiminnot:</a:t>
            </a:r>
          </a:p>
          <a:p>
            <a:pPr marL="171450" indent="-171450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Asiakasohjaus</a:t>
            </a:r>
          </a:p>
          <a:p>
            <a:pPr marL="171450" indent="-171450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Ydinprosessien ohjaus </a:t>
            </a:r>
          </a:p>
          <a:p>
            <a:pPr marL="171450" indent="-171450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Strategiset hankinnat</a:t>
            </a:r>
          </a:p>
          <a:p>
            <a:pPr marL="171450" indent="-171450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TKKIO</a:t>
            </a:r>
          </a:p>
          <a:p>
            <a:pPr marL="171450" indent="-171450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Valvonta</a:t>
            </a:r>
          </a:p>
          <a:p>
            <a:pPr marL="171450" indent="-171450">
              <a:buFontTx/>
              <a:buChar char="-"/>
            </a:pPr>
            <a:r>
              <a:rPr lang="fi-FI" sz="875" dirty="0">
                <a:solidFill>
                  <a:schemeClr val="tx1"/>
                </a:solidFill>
              </a:rPr>
              <a:t>Järjestämisen toiminnot</a:t>
            </a: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rgbClr val="FF0000"/>
              </a:solidFill>
            </a:endParaRPr>
          </a:p>
          <a:p>
            <a:pPr marL="227272" indent="-227272">
              <a:buFontTx/>
              <a:buChar char="-"/>
            </a:pPr>
            <a:endParaRPr lang="fi-FI" sz="875" dirty="0">
              <a:solidFill>
                <a:schemeClr val="tx1"/>
              </a:solidFill>
            </a:endParaRPr>
          </a:p>
          <a:p>
            <a:endParaRPr lang="fi-FI" sz="1114" dirty="0">
              <a:solidFill>
                <a:schemeClr val="tx1"/>
              </a:solidFill>
            </a:endParaRPr>
          </a:p>
        </p:txBody>
      </p:sp>
      <p:sp>
        <p:nvSpPr>
          <p:cNvPr id="39" name="Pyöristetty suorakulmio 18">
            <a:extLst>
              <a:ext uri="{FF2B5EF4-FFF2-40B4-BE49-F238E27FC236}">
                <a16:creationId xmlns:a16="http://schemas.microsoft.com/office/drawing/2014/main" id="{1D8B10BA-30CC-428F-9DBC-6FDFAFA4A221}"/>
              </a:ext>
            </a:extLst>
          </p:cNvPr>
          <p:cNvSpPr/>
          <p:nvPr/>
        </p:nvSpPr>
        <p:spPr>
          <a:xfrm>
            <a:off x="898296" y="1642617"/>
            <a:ext cx="1494964" cy="124529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32" dirty="0">
                <a:solidFill>
                  <a:schemeClr val="tx1"/>
                </a:solidFill>
              </a:rPr>
              <a:t>Järjestämisen tuki</a:t>
            </a: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(n. X </a:t>
            </a:r>
            <a:r>
              <a:rPr lang="fi-FI" sz="1200" dirty="0" err="1">
                <a:solidFill>
                  <a:schemeClr val="tx1"/>
                </a:solidFill>
              </a:rPr>
              <a:t>htv</a:t>
            </a:r>
            <a:r>
              <a:rPr lang="fi-FI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2" name="Nuoli oikealle 29">
            <a:extLst>
              <a:ext uri="{FF2B5EF4-FFF2-40B4-BE49-F238E27FC236}">
                <a16:creationId xmlns:a16="http://schemas.microsoft.com/office/drawing/2014/main" id="{738D95B7-2D79-4ECA-B185-D9C8796B1224}"/>
              </a:ext>
            </a:extLst>
          </p:cNvPr>
          <p:cNvSpPr/>
          <p:nvPr/>
        </p:nvSpPr>
        <p:spPr>
          <a:xfrm>
            <a:off x="898295" y="4953138"/>
            <a:ext cx="10979380" cy="262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726" tIns="36363" rIns="72726" bIns="36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1432" b="1" dirty="0"/>
              <a:t>Kiireettömät palvelut</a:t>
            </a:r>
          </a:p>
        </p:txBody>
      </p:sp>
      <p:sp>
        <p:nvSpPr>
          <p:cNvPr id="33" name="Nuoli oikealle 31">
            <a:extLst>
              <a:ext uri="{FF2B5EF4-FFF2-40B4-BE49-F238E27FC236}">
                <a16:creationId xmlns:a16="http://schemas.microsoft.com/office/drawing/2014/main" id="{AEDA7717-507D-42F6-9A30-23D024F792CD}"/>
              </a:ext>
            </a:extLst>
          </p:cNvPr>
          <p:cNvSpPr/>
          <p:nvPr/>
        </p:nvSpPr>
        <p:spPr>
          <a:xfrm>
            <a:off x="898292" y="5215386"/>
            <a:ext cx="10979380" cy="327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726" tIns="36363" rIns="72726" bIns="36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1432" b="1" dirty="0"/>
              <a:t>Päivystykselliset palvelut</a:t>
            </a:r>
          </a:p>
        </p:txBody>
      </p:sp>
      <p:sp>
        <p:nvSpPr>
          <p:cNvPr id="34" name="Nuoli oikealle 32">
            <a:extLst>
              <a:ext uri="{FF2B5EF4-FFF2-40B4-BE49-F238E27FC236}">
                <a16:creationId xmlns:a16="http://schemas.microsoft.com/office/drawing/2014/main" id="{204E8425-42D1-4BB6-BF31-F45F00B17CF0}"/>
              </a:ext>
            </a:extLst>
          </p:cNvPr>
          <p:cNvSpPr/>
          <p:nvPr/>
        </p:nvSpPr>
        <p:spPr>
          <a:xfrm>
            <a:off x="898291" y="5526677"/>
            <a:ext cx="10979379" cy="327503"/>
          </a:xfrm>
          <a:prstGeom prst="rightArrow">
            <a:avLst>
              <a:gd name="adj1" fmla="val 6429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726" tIns="36363" rIns="72726" bIns="36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1432" b="1" dirty="0"/>
              <a:t>Kotiin annettavat palvelut</a:t>
            </a:r>
          </a:p>
        </p:txBody>
      </p:sp>
      <p:sp>
        <p:nvSpPr>
          <p:cNvPr id="35" name="Nuoli oikealle 33">
            <a:extLst>
              <a:ext uri="{FF2B5EF4-FFF2-40B4-BE49-F238E27FC236}">
                <a16:creationId xmlns:a16="http://schemas.microsoft.com/office/drawing/2014/main" id="{42BFB2EA-4D3F-4C87-9708-E57C7F56E417}"/>
              </a:ext>
            </a:extLst>
          </p:cNvPr>
          <p:cNvSpPr/>
          <p:nvPr/>
        </p:nvSpPr>
        <p:spPr>
          <a:xfrm>
            <a:off x="898292" y="5805233"/>
            <a:ext cx="10979378" cy="35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726" tIns="36363" rIns="72726" bIns="36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1432" b="1" dirty="0"/>
              <a:t>Hyvinvoinnin ja terveyden edistäminen </a:t>
            </a:r>
          </a:p>
        </p:txBody>
      </p:sp>
      <p:sp>
        <p:nvSpPr>
          <p:cNvPr id="42" name="Pyöristetty suorakulmio 13">
            <a:extLst>
              <a:ext uri="{FF2B5EF4-FFF2-40B4-BE49-F238E27FC236}">
                <a16:creationId xmlns:a16="http://schemas.microsoft.com/office/drawing/2014/main" id="{40B9EE9D-520F-444D-8AA0-C5840F6B334D}"/>
              </a:ext>
            </a:extLst>
          </p:cNvPr>
          <p:cNvSpPr/>
          <p:nvPr/>
        </p:nvSpPr>
        <p:spPr>
          <a:xfrm>
            <a:off x="898291" y="1047812"/>
            <a:ext cx="11207984" cy="465194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37"/>
              </a:spcAft>
            </a:pPr>
            <a:r>
              <a:rPr lang="fi-FI" sz="1432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Hyvinvointialuejohtaja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3A71A96D-C969-4E2E-A8B8-6ACA9B1A0224}"/>
              </a:ext>
            </a:extLst>
          </p:cNvPr>
          <p:cNvSpPr/>
          <p:nvPr/>
        </p:nvSpPr>
        <p:spPr>
          <a:xfrm>
            <a:off x="898290" y="261303"/>
            <a:ext cx="11207983" cy="74251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Aluehallitus, aluevaltuusto, poliittiset toimielimet, osallisuustoimielimet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455FC170-06C9-4CD7-A8BB-193AB71194FE}"/>
              </a:ext>
            </a:extLst>
          </p:cNvPr>
          <p:cNvSpPr/>
          <p:nvPr/>
        </p:nvSpPr>
        <p:spPr>
          <a:xfrm>
            <a:off x="2560165" y="1642616"/>
            <a:ext cx="9470158" cy="3062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Omat palvelut / ulkoiset palvelut</a:t>
            </a:r>
          </a:p>
        </p:txBody>
      </p:sp>
    </p:spTree>
    <p:extLst>
      <p:ext uri="{BB962C8B-B14F-4D97-AF65-F5344CB8AC3E}">
        <p14:creationId xmlns:p14="http://schemas.microsoft.com/office/powerpoint/2010/main" val="315919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2A6FA3-9749-4FB0-98E8-141F5E18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49" y="223714"/>
            <a:ext cx="10390676" cy="618357"/>
          </a:xfrm>
        </p:spPr>
        <p:txBody>
          <a:bodyPr>
            <a:normAutofit fontScale="90000"/>
          </a:bodyPr>
          <a:lstStyle/>
          <a:p>
            <a:r>
              <a:rPr lang="fi-FI" sz="3200" b="1" dirty="0"/>
              <a:t>Järjestäminen ja tuottaminen toimivat ”samalla puolella”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07D3F6-C3E4-460E-B680-BFFFAD4BF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302" y="931927"/>
            <a:ext cx="9711645" cy="5378509"/>
          </a:xfrm>
        </p:spPr>
        <p:txBody>
          <a:bodyPr>
            <a:normAutofit/>
          </a:bodyPr>
          <a:lstStyle/>
          <a:p>
            <a:r>
              <a:rPr lang="fi-FI" sz="2400" dirty="0"/>
              <a:t>Järjestämisen tuen viranhaltijat ja asiantuntijat palvelevat sekä järjestämisen että tuotannon tehtävissä  </a:t>
            </a:r>
          </a:p>
          <a:p>
            <a:pPr lvl="1"/>
            <a:r>
              <a:rPr lang="fi-FI" sz="1800" dirty="0"/>
              <a:t>Joustavat ja tarkoituksenmukaiset toimenkuvat</a:t>
            </a:r>
          </a:p>
          <a:p>
            <a:pPr lvl="1"/>
            <a:r>
              <a:rPr lang="fi-FI" sz="1800" dirty="0"/>
              <a:t>Ei päällekkäisyyttä</a:t>
            </a:r>
          </a:p>
          <a:p>
            <a:pPr lvl="1"/>
            <a:r>
              <a:rPr lang="fi-FI" sz="1800" dirty="0"/>
              <a:t>Yhdistää järjestämisen ja tuottamisen näkökulmat toisiaan täydentäviksi</a:t>
            </a:r>
          </a:p>
          <a:p>
            <a:r>
              <a:rPr lang="fi-FI" sz="2400" dirty="0"/>
              <a:t>Toimivat linjajohdon tukena erityisesti prosessien ja verkostojen ohjauksessa</a:t>
            </a:r>
          </a:p>
          <a:p>
            <a:pPr lvl="1"/>
            <a:r>
              <a:rPr lang="fi-FI" sz="1800" dirty="0"/>
              <a:t>Linjajohdolla itsestään selvä velvollisuus tarkastella johtamaansa toimialuetta sekä järjestämisen että tuottamisen näkökulmasta</a:t>
            </a:r>
          </a:p>
          <a:p>
            <a:pPr lvl="1"/>
            <a:r>
              <a:rPr lang="fi-FI" sz="1800" dirty="0"/>
              <a:t>Toimintatapojen muutos tärkeänä osana työskentelyä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0C25083-815D-4FF4-8B39-C38A3A6C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327604" y="4421080"/>
            <a:ext cx="4165150" cy="24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08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4E5EE8-8EFC-426E-8B4A-8B3D8739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202" y="238125"/>
            <a:ext cx="7820426" cy="741363"/>
          </a:xfrm>
        </p:spPr>
        <p:txBody>
          <a:bodyPr/>
          <a:lstStyle/>
          <a:p>
            <a:r>
              <a:rPr lang="fi-FI" dirty="0"/>
              <a:t>Järjestämisjohtaja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C4BBF4-164E-499C-A5CA-010AA11A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202" y="1253331"/>
            <a:ext cx="8691282" cy="435133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Johtaa järjestämisen tuki -</a:t>
            </a:r>
            <a:r>
              <a:rPr lang="fi-FI"/>
              <a:t>yksikköä hyvinvointialuejohtajan alaisuudessa </a:t>
            </a:r>
            <a:r>
              <a:rPr lang="fi-FI" dirty="0"/>
              <a:t>ja toimii järjestämisen tuen -palveluyksikön hallinnollisena esihenkilönä</a:t>
            </a:r>
          </a:p>
          <a:p>
            <a:r>
              <a:rPr lang="fi-FI" dirty="0"/>
              <a:t>johtaa, yhteensovittaa, ohjaa ja valvoo järjestämisen tuen toimintojen toteuttamista hyvinvointialueella</a:t>
            </a:r>
          </a:p>
          <a:p>
            <a:r>
              <a:rPr lang="fi-FI" dirty="0"/>
              <a:t>Johtaa ja yhteensovittaa kehittämis- ja innovaatiotoiminnan kokonaisuutta hyvinvointialueella</a:t>
            </a:r>
          </a:p>
          <a:p>
            <a:r>
              <a:rPr lang="fi-FI" dirty="0"/>
              <a:t>johtaa ydinprosessien johtamisen tiimiä ja Kotiin annettavat palvelut -ydinprosessia</a:t>
            </a:r>
          </a:p>
          <a:p>
            <a:r>
              <a:rPr lang="fi-FI" dirty="0"/>
              <a:t>vastaa oman- ja ostopalvelutuotannon valvonnasta</a:t>
            </a:r>
          </a:p>
          <a:p>
            <a:r>
              <a:rPr lang="fi-FI" dirty="0"/>
              <a:t>vastaa järjestämissuunnitelmasta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80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ADBD26-06C4-4E28-B54A-3B5CD011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Talous-, henkilöstö-, tietohallintojohtajat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60A19E-8850-493A-A326-B042F4C69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sz="2800" u="sng" dirty="0"/>
              <a:t>Talousjohtaja</a:t>
            </a:r>
            <a:r>
              <a:rPr lang="fi-FI" sz="2800" dirty="0"/>
              <a:t>, strateginen talousohjaus</a:t>
            </a:r>
          </a:p>
          <a:p>
            <a:pPr lvl="1"/>
            <a:r>
              <a:rPr lang="fi-FI" dirty="0"/>
              <a:t>hallinnollisena esihenkilönä toimii Tuotannon hallinto- ja tukipalvelut toimialuejohtaja,  järjestämisen tuen osalta järjestämisjohtaja on  talousjohtajan toiminnallinen esihenkilö </a:t>
            </a:r>
            <a:endParaRPr lang="fi-FI" strike="sngStrike" dirty="0"/>
          </a:p>
          <a:p>
            <a:pPr lvl="1"/>
            <a:r>
              <a:rPr lang="fi-FI" dirty="0"/>
              <a:t>johtaa Talouspalvelut palveluyksikköä (Tuotannon hallinto- ja tukipalvelut) </a:t>
            </a:r>
          </a:p>
          <a:p>
            <a:pPr lvl="1"/>
            <a:r>
              <a:rPr lang="fi-FI" dirty="0"/>
              <a:t>jakaa työaikansa järjestämisen tuen ja oman palvelutuotannon välillä </a:t>
            </a:r>
          </a:p>
          <a:p>
            <a:pPr lvl="1"/>
            <a:r>
              <a:rPr lang="fi-FI" dirty="0"/>
              <a:t>johtaa talousjohtamisen tiimiä, tiimin jäsenet palvelutuotannossa mm. talouspalveluissa ja oman tuotannon asiantuntijayksiköissä</a:t>
            </a:r>
          </a:p>
          <a:p>
            <a:r>
              <a:rPr lang="fi-FI" sz="2800" u="sng" dirty="0"/>
              <a:t>Henkilöstöjohtaja</a:t>
            </a:r>
            <a:r>
              <a:rPr lang="fi-FI" sz="2800" dirty="0"/>
              <a:t>, strateginen henkilöstöjohtaminen</a:t>
            </a:r>
          </a:p>
          <a:p>
            <a:pPr lvl="1"/>
            <a:r>
              <a:rPr lang="fi-FI" dirty="0"/>
              <a:t>hallinnollisena esihenkilönä toimii Tuotannon hallinto- ja tukipalvelut toimialuejohtaja,  järjestämisen tuen osalta järjestämisjohtaja on toiminnallinen esihenkilö</a:t>
            </a:r>
          </a:p>
          <a:p>
            <a:pPr lvl="1"/>
            <a:r>
              <a:rPr lang="fi-FI" dirty="0"/>
              <a:t>johtaa Henkilöstöpalvelut palveluyksikköä (Tuotannon hallinto- ja tukipalvelut) </a:t>
            </a:r>
          </a:p>
          <a:p>
            <a:pPr lvl="1"/>
            <a:r>
              <a:rPr lang="fi-FI" dirty="0"/>
              <a:t>jakaa työaikansa järjestämisen tuen ja oman palvelutuotannon välillä </a:t>
            </a:r>
          </a:p>
          <a:p>
            <a:pPr lvl="1"/>
            <a:r>
              <a:rPr lang="fi-FI" dirty="0"/>
              <a:t>johtaa henkilöstöjohtamisen tiimiä, tiimin jäsenet palvelutuotannossa mm. henkilöstöpalveluissa ja oman tuotannon asiantuntijayksiköissä</a:t>
            </a:r>
          </a:p>
          <a:p>
            <a:pPr marL="457200" lvl="1" indent="0">
              <a:buNone/>
            </a:pPr>
            <a:endParaRPr lang="fi-FI" strike="sngStrike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108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274355-887E-41EA-A009-AD695F18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Talous-, henkilöstö-, tietohallintojohtajat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80089A-47AD-4F6D-A37D-28E8A75B1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32" y="1719587"/>
            <a:ext cx="8691282" cy="4351338"/>
          </a:xfrm>
        </p:spPr>
        <p:txBody>
          <a:bodyPr>
            <a:normAutofit lnSpcReduction="10000"/>
          </a:bodyPr>
          <a:lstStyle/>
          <a:p>
            <a:r>
              <a:rPr lang="fi-FI" sz="2800" u="sng" dirty="0"/>
              <a:t>Tietohallintojohtaja</a:t>
            </a:r>
            <a:r>
              <a:rPr lang="fi-FI" sz="2800" dirty="0"/>
              <a:t>, tiedolla johtaminen</a:t>
            </a:r>
          </a:p>
          <a:p>
            <a:pPr lvl="1"/>
            <a:r>
              <a:rPr lang="fi-FI" dirty="0"/>
              <a:t>hallinnollisena esihenkilönä toimii Tuotannon hallinto- ja tukipalvelut toimialuejohtaja,  järjestämisen tuen osalta järjestämisjohtaja on toiminnallinen esihenkilö</a:t>
            </a:r>
          </a:p>
          <a:p>
            <a:pPr lvl="1"/>
            <a:r>
              <a:rPr lang="fi-FI" dirty="0"/>
              <a:t>johtaa Tietohallintopalvelut –palveluyksikköä</a:t>
            </a:r>
          </a:p>
          <a:p>
            <a:pPr lvl="1"/>
            <a:r>
              <a:rPr lang="fi-FI" dirty="0"/>
              <a:t>jakaa työaikansa järjestämisen tuen ja oman palvelutuotannon välillä </a:t>
            </a:r>
          </a:p>
          <a:p>
            <a:pPr lvl="1"/>
            <a:r>
              <a:rPr lang="fi-FI" dirty="0"/>
              <a:t>johtaa tiedolla johtamisen tiimiä, tiimin jäsenet palvelutuotannossa mm. tietohallintopalveluissa ja oman tuotannon asiantuntijayksiköissä. Tiedolla johtamisen tiimiin kuuluvat mm. erikoissuunnittelija (digitaaliset palvelut) ja sosiaali- ja terveydenhuollon erikoissuunnittelija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954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3978D4-AEE6-415B-8400-568E8469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202" y="320675"/>
            <a:ext cx="8691282" cy="1325563"/>
          </a:xfrm>
        </p:spPr>
        <p:txBody>
          <a:bodyPr>
            <a:noAutofit/>
          </a:bodyPr>
          <a:lstStyle/>
          <a:p>
            <a:br>
              <a:rPr lang="fi-FI" sz="3200" dirty="0"/>
            </a:br>
            <a:r>
              <a:rPr lang="fi-FI" sz="3200" dirty="0"/>
              <a:t>Johtajaylilääkäri, Johtajaylihoitaja,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D40612-1CAF-4C18-8F27-5E70F9A45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hallinnollisena esihenkilönä toimii järjestämisjohtaja.</a:t>
            </a:r>
          </a:p>
          <a:p>
            <a:r>
              <a:rPr lang="fi-FI" dirty="0"/>
              <a:t>toimivat hallintosäännön mukaisin tehtävin / velvoittein, toimivat omien </a:t>
            </a:r>
            <a:r>
              <a:rPr lang="fi-FI" dirty="0" err="1"/>
              <a:t>professiotiimiensä</a:t>
            </a:r>
            <a:r>
              <a:rPr lang="fi-FI" dirty="0"/>
              <a:t> / verkostojensa vetäjinä</a:t>
            </a:r>
          </a:p>
          <a:p>
            <a:r>
              <a:rPr lang="fi-FI" dirty="0"/>
              <a:t>kuuluvat ydinprosessien johtamisen tiimiin, jota järjestämisjohtaja vetää</a:t>
            </a:r>
          </a:p>
          <a:p>
            <a:r>
              <a:rPr lang="fi-FI" dirty="0"/>
              <a:t>johtavat oman toimensa ohella ydinprosessia (</a:t>
            </a:r>
            <a:r>
              <a:rPr lang="fi-FI" dirty="0" err="1"/>
              <a:t>puheenjohtajuus+tiimi</a:t>
            </a:r>
            <a:r>
              <a:rPr lang="fi-FI" dirty="0"/>
              <a:t>)</a:t>
            </a:r>
          </a:p>
          <a:p>
            <a:r>
              <a:rPr lang="fi-FI" dirty="0"/>
              <a:t>vastaavat osaltaan hyvinvointialueen valmius- ja varautumisasioista, kuuluvat valmius- ja varautumisen tiimiin, jota vetää pelastusjohtaja</a:t>
            </a:r>
          </a:p>
          <a:p>
            <a:r>
              <a:rPr lang="fi-FI" dirty="0"/>
              <a:t>osallistuvat osana työtään hyvinvointialueen laadunhallinta ja valvontatyöhön järjestäjän edustajana</a:t>
            </a:r>
          </a:p>
          <a:p>
            <a:r>
              <a:rPr lang="fi-FI" dirty="0"/>
              <a:t>vastaavat </a:t>
            </a:r>
            <a:r>
              <a:rPr lang="fi-FI" dirty="0" err="1"/>
              <a:t>professionsa</a:t>
            </a:r>
            <a:r>
              <a:rPr lang="fi-FI" dirty="0"/>
              <a:t> osalta kehittämis-, koulutus- ja tutkimustoiminnasta hyvinvointialueella</a:t>
            </a:r>
          </a:p>
        </p:txBody>
      </p:sp>
    </p:spTree>
    <p:extLst>
      <p:ext uri="{BB962C8B-B14F-4D97-AF65-F5344CB8AC3E}">
        <p14:creationId xmlns:p14="http://schemas.microsoft.com/office/powerpoint/2010/main" val="1262691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3978D4-AEE6-415B-8400-568E8469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202" y="320675"/>
            <a:ext cx="8691282" cy="1325563"/>
          </a:xfrm>
        </p:spPr>
        <p:txBody>
          <a:bodyPr>
            <a:noAutofit/>
          </a:bodyPr>
          <a:lstStyle/>
          <a:p>
            <a:br>
              <a:rPr lang="fi-FI" sz="3200" dirty="0"/>
            </a:br>
            <a:r>
              <a:rPr lang="fi-FI" sz="3200" dirty="0"/>
              <a:t>Pelastusjohtaja, Sosiaalijohtaja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D40612-1CAF-4C18-8F27-5E70F9A45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sosiaali- ja perhepalvelujen toimialuejohtaja toimii oman työn ohessa sosiaalijohtajana, hänen esihenkilönään toimii hyvinvointialuejohtaja.</a:t>
            </a:r>
          </a:p>
          <a:p>
            <a:r>
              <a:rPr lang="fi-FI" dirty="0"/>
              <a:t>pelastusjohtaja johtaa Pelastuksen, riskienhallinnan ja turvallisuuspalvelujen palvelualuetta</a:t>
            </a:r>
          </a:p>
          <a:p>
            <a:r>
              <a:rPr lang="fi-FI" dirty="0"/>
              <a:t>toimivat hallintosäännön mukaisin tehtävin / velvoittein, toimivat omien </a:t>
            </a:r>
            <a:r>
              <a:rPr lang="fi-FI" dirty="0" err="1"/>
              <a:t>professiotiimiensä</a:t>
            </a:r>
            <a:r>
              <a:rPr lang="fi-FI" dirty="0"/>
              <a:t> / verkostojensa vetäjinä</a:t>
            </a:r>
          </a:p>
          <a:p>
            <a:r>
              <a:rPr lang="fi-FI" dirty="0"/>
              <a:t>kuuluvat ydinprosessien johtamisen tiimiin, jota järjestämisjohtaja vetää</a:t>
            </a:r>
          </a:p>
          <a:p>
            <a:r>
              <a:rPr lang="fi-FI" dirty="0"/>
              <a:t>vastaavat osaltaan hyvinvointialueen valmius- ja varautumisasioista, kuuluvat valmius- ja varautumisen tiimiin, josta vastaa pelastusjohtaja</a:t>
            </a:r>
          </a:p>
          <a:p>
            <a:r>
              <a:rPr lang="fi-FI" dirty="0"/>
              <a:t>osallistuvat osana työtään hyvinvointialueen laadunhallinta ja valvontatyöhön järjestäjän edustajana</a:t>
            </a:r>
          </a:p>
          <a:p>
            <a:r>
              <a:rPr lang="fi-FI" dirty="0"/>
              <a:t>vastaavat </a:t>
            </a:r>
            <a:r>
              <a:rPr lang="fi-FI" dirty="0" err="1"/>
              <a:t>professionsa</a:t>
            </a:r>
            <a:r>
              <a:rPr lang="fi-FI" dirty="0"/>
              <a:t> osalta kehittämis-, koulutus- ja tutkimustoiminnasta hyvinvointialueella</a:t>
            </a:r>
          </a:p>
        </p:txBody>
      </p:sp>
    </p:spTree>
    <p:extLst>
      <p:ext uri="{BB962C8B-B14F-4D97-AF65-F5344CB8AC3E}">
        <p14:creationId xmlns:p14="http://schemas.microsoft.com/office/powerpoint/2010/main" val="304705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A367CC-00CE-40FA-98BA-1D2B24BA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320675"/>
            <a:ext cx="9735958" cy="1325563"/>
          </a:xfrm>
        </p:spPr>
        <p:txBody>
          <a:bodyPr>
            <a:noAutofit/>
          </a:bodyPr>
          <a:lstStyle/>
          <a:p>
            <a:r>
              <a:rPr lang="fi-FI" sz="3200" dirty="0"/>
              <a:t>Hankinta- ja ostopalvelujohtaja, Asiakkuusjohtaja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8B65BB-8C4B-43B3-8C1E-B6663D78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sz="2800" u="sng" dirty="0"/>
              <a:t>Hankinta- ja ostopalvelujohtaja</a:t>
            </a:r>
            <a:r>
              <a:rPr lang="fi-FI" sz="2800" dirty="0"/>
              <a:t>, strategiset hankinnat ja ostot</a:t>
            </a:r>
          </a:p>
          <a:p>
            <a:pPr lvl="1"/>
            <a:r>
              <a:rPr lang="fi-FI" dirty="0"/>
              <a:t>hallinnollisena esihenkilönä toimii järjestämisjohtaja</a:t>
            </a:r>
          </a:p>
          <a:p>
            <a:pPr lvl="1"/>
            <a:r>
              <a:rPr lang="fi-FI" dirty="0"/>
              <a:t>johtaa hankintatiimiä,  tiimin jäsenet palvelutuotannossa</a:t>
            </a:r>
          </a:p>
          <a:p>
            <a:pPr lvl="1"/>
            <a:r>
              <a:rPr lang="fi-FI" dirty="0"/>
              <a:t>jakaa työaikansa järjestämisen tuen ja oman palvelutuotannon välillä </a:t>
            </a:r>
          </a:p>
          <a:p>
            <a:pPr lvl="1"/>
            <a:r>
              <a:rPr lang="fi-FI" dirty="0"/>
              <a:t>toimii hallinnollisena esihenkilönä hankintasuunnittelijalle, joka sijoittuu myös järjestämisen tukeen</a:t>
            </a:r>
          </a:p>
          <a:p>
            <a:r>
              <a:rPr lang="fi-FI" sz="2800" u="sng" dirty="0"/>
              <a:t>Asiakkuusjohtaja,</a:t>
            </a:r>
            <a:r>
              <a:rPr lang="fi-FI" sz="2800" dirty="0"/>
              <a:t> eri </a:t>
            </a:r>
            <a:r>
              <a:rPr lang="fi-FI" dirty="0"/>
              <a:t>i</a:t>
            </a:r>
            <a:r>
              <a:rPr lang="fi-FI" sz="2800" dirty="0"/>
              <a:t>käisten palveluneuvonnan ja -ohjauksen koordinointi, asiakkuuden ja osallisuuden yleinen johtaminen hyvinvointialueella </a:t>
            </a:r>
          </a:p>
          <a:p>
            <a:pPr lvl="1"/>
            <a:r>
              <a:rPr lang="fi-FI" dirty="0"/>
              <a:t>hallinnollisena esihenkilönä toimii järjestämisjohtaja</a:t>
            </a:r>
          </a:p>
          <a:p>
            <a:pPr lvl="1"/>
            <a:r>
              <a:rPr lang="fi-FI" dirty="0"/>
              <a:t>johtaa palveluohjauksen ja -neuvonnan tiimiä, tiimin jäsenet järjestämisen tuen asiakasohjaajia sekä asiantuntijoita palvelutuotannosta, yhteistyökumppaneista (esim. asiakasraatien koordinointi)</a:t>
            </a:r>
          </a:p>
          <a:p>
            <a:pPr lvl="1"/>
            <a:r>
              <a:rPr lang="fi-FI" dirty="0"/>
              <a:t>toimii asiakasohjaajien ja yleisen sote-palvelujen neuvonnan hallinnollisena esihenkilönä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2488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128944-782F-4EC1-9315-ACA22728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" y="320675"/>
            <a:ext cx="10622943" cy="1325563"/>
          </a:xfrm>
        </p:spPr>
        <p:txBody>
          <a:bodyPr>
            <a:noAutofit/>
          </a:bodyPr>
          <a:lstStyle/>
          <a:p>
            <a:r>
              <a:rPr lang="fi-FI" sz="3600" dirty="0"/>
              <a:t>Laatujohtaja, Sisäinen tarkastaja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4822E9-B911-4B17-BA4B-328568673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800" u="sng" dirty="0"/>
              <a:t>Laatujohtaja</a:t>
            </a:r>
            <a:r>
              <a:rPr lang="fi-FI" sz="2800" dirty="0"/>
              <a:t>, laadunhallinta, asiakas- ja potilasturvallisuus</a:t>
            </a:r>
          </a:p>
          <a:p>
            <a:pPr lvl="1"/>
            <a:r>
              <a:rPr lang="fi-FI" dirty="0"/>
              <a:t> hallinnollisena esihenkilönä toimii järjestämisjohtaja </a:t>
            </a:r>
          </a:p>
          <a:p>
            <a:pPr lvl="1"/>
            <a:r>
              <a:rPr lang="fi-FI" dirty="0"/>
              <a:t> johtaa laatutiimiä (sis. asiakas- ja potilasturvallisuus) ja sisäisten  arvioijien verkostoa</a:t>
            </a:r>
          </a:p>
          <a:p>
            <a:pPr lvl="1"/>
            <a:r>
              <a:rPr lang="fi-FI" dirty="0"/>
              <a:t>vastaa sisäisen kehittämisen ja Lean –kehittämisen verkostojen / tiimien koordinoinnista</a:t>
            </a:r>
          </a:p>
          <a:p>
            <a:pPr lvl="1"/>
            <a:r>
              <a:rPr lang="fi-FI" dirty="0"/>
              <a:t>toimii hallinnollisena esihenkilönä laadunhallinnan suunnittelijalle ja Lean- sekä  lääkehoidon koordinaattorille, jotka järjestämisen tuessa</a:t>
            </a:r>
          </a:p>
          <a:p>
            <a:r>
              <a:rPr lang="fi-FI" sz="2800" u="sng" dirty="0"/>
              <a:t>Sisäinen tarkastaja</a:t>
            </a:r>
          </a:p>
          <a:p>
            <a:pPr lvl="1"/>
            <a:r>
              <a:rPr lang="fi-FI" dirty="0"/>
              <a:t>hyvinvointialuejohtajan alaisuudessa</a:t>
            </a:r>
          </a:p>
          <a:p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6750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70091" y="50349"/>
            <a:ext cx="9170036" cy="722432"/>
          </a:xfrm>
        </p:spPr>
        <p:txBody>
          <a:bodyPr>
            <a:noAutofit/>
          </a:bodyPr>
          <a:lstStyle/>
          <a:p>
            <a:r>
              <a:rPr lang="fi-FI" sz="3200" b="1" dirty="0"/>
              <a:t>Asiat, joihin luotamme</a:t>
            </a:r>
            <a:endParaRPr lang="fi-FI" sz="24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51685" y="1369779"/>
            <a:ext cx="7483090" cy="54378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i-FI" sz="19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Kainuulaiset ihmiset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Kainuulaiset haastetaan mukaan tekemään oma osansa hyvinvoinnin vahvistamiseksi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Osallisuus luo arjen turvallisuutta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Asukkaat ovat oman elämänsä aktiivisia toimijoita, </a:t>
            </a:r>
            <a:r>
              <a:rPr lang="fi-FI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eivät vain vastaanottavia osapuolia 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Ihmisiä tuetaan, jos omat voimavarat eivät riitä - kannatellaan, mutta ei kanneta.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fi-FI" sz="1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Osaava työvoima 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Hyvinvointialueen tavoitteena on olla aidosti hyvä työnantaja sekä turvallinen, arvostava ja kannustava työpaikka. 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  <a:ea typeface="Times New Roman" panose="02020603050405020304" pitchFamily="18" charset="0"/>
              </a:rPr>
              <a:t>Eri ikäisten ammattilaisten kehittymistä tuetaan: kasvamme ja kehitymme yhdessä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  <a:ea typeface="Times New Roman" panose="02020603050405020304" pitchFamily="18" charset="0"/>
              </a:rPr>
              <a:t>Aktiivinen rekrytointi</a:t>
            </a:r>
            <a:endParaRPr lang="fi-FI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fi-FI" sz="1900" b="1" dirty="0">
                <a:latin typeface="Arial" panose="020B0604020202020204" pitchFamily="34" charset="0"/>
              </a:rPr>
              <a:t>Luottamus</a:t>
            </a:r>
            <a:r>
              <a:rPr lang="fi-FI" sz="1900" dirty="0">
                <a:latin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</a:rPr>
              <a:t>Hyvä maine luo vetovoimaa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</a:rPr>
              <a:t>Brändin näkyvä vahvistaminen</a:t>
            </a:r>
          </a:p>
          <a:p>
            <a:pPr lvl="1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</a:rPr>
              <a:t>Yhteinen työskentely rakentaa kumppanuuksia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fi-FI" sz="1900" b="1" dirty="0"/>
              <a:t>Talouden tasapaino</a:t>
            </a:r>
          </a:p>
          <a:p>
            <a:pPr lvl="1">
              <a:lnSpc>
                <a:spcPct val="100000"/>
              </a:lnSpc>
            </a:pPr>
            <a:r>
              <a:rPr lang="fi-FI" sz="1600" dirty="0"/>
              <a:t>Realistinen rahoitustaso</a:t>
            </a:r>
          </a:p>
          <a:p>
            <a:pPr lvl="1">
              <a:lnSpc>
                <a:spcPct val="100000"/>
              </a:lnSpc>
            </a:pPr>
            <a:r>
              <a:rPr lang="fi-FI" sz="1600" dirty="0"/>
              <a:t>Vaikuttava toiminta</a:t>
            </a:r>
          </a:p>
          <a:p>
            <a:pPr lvl="1">
              <a:lnSpc>
                <a:spcPct val="100000"/>
              </a:lnSpc>
            </a:pPr>
            <a:r>
              <a:rPr lang="fi-FI" sz="1600" dirty="0"/>
              <a:t>Rohkea uudistuminen</a:t>
            </a:r>
          </a:p>
          <a:p>
            <a:pPr lvl="1">
              <a:lnSpc>
                <a:spcPct val="100000"/>
              </a:lnSpc>
            </a:pPr>
            <a:endParaRPr lang="fi-FI" sz="300" dirty="0">
              <a:latin typeface="Arial" panose="020B0604020202020204" pitchFamily="34" charset="0"/>
            </a:endParaRPr>
          </a:p>
          <a:p>
            <a:pPr lvl="1"/>
            <a:endParaRPr lang="fi-FI" sz="300" dirty="0"/>
          </a:p>
          <a:p>
            <a:pPr marL="0" indent="0">
              <a:buNone/>
            </a:pPr>
            <a:endParaRPr lang="fi-FI" sz="400" dirty="0"/>
          </a:p>
          <a:p>
            <a:pPr marL="457200" indent="-457200">
              <a:buAutoNum type="arabicPeriod"/>
            </a:pPr>
            <a:endParaRPr lang="fi-FI" sz="400" dirty="0"/>
          </a:p>
          <a:p>
            <a:pPr marL="457200" indent="-457200">
              <a:buAutoNum type="arabicPeriod"/>
            </a:pPr>
            <a:endParaRPr lang="fi-FI" sz="4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A74A463-B20A-4D7E-AB00-2F2801FD39D5}"/>
              </a:ext>
            </a:extLst>
          </p:cNvPr>
          <p:cNvSpPr txBox="1"/>
          <p:nvPr/>
        </p:nvSpPr>
        <p:spPr>
          <a:xfrm>
            <a:off x="1490192" y="772781"/>
            <a:ext cx="10398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2400" b="1" dirty="0"/>
              <a:t>VALO</a:t>
            </a:r>
            <a:r>
              <a:rPr lang="fi-FI" sz="2400" dirty="0"/>
              <a:t> = Vastuullisuus, Avoimuus, Luotettavuus, Oikeudenmukaisuus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9986F84-21F7-41B5-B6A3-D0478573E9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76200" y="1695211"/>
            <a:ext cx="3845601" cy="43900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5815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FED361-604E-4C82-A3D6-C4E566DE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Kehittämisjohtaja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01F584-2390-4B0E-8857-65F3289C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201" y="1760311"/>
            <a:ext cx="9229429" cy="4351338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/>
              <a:t> hankkeiden hallinnointi ja ohjaus, rahoitushakemukset, raportointi</a:t>
            </a:r>
          </a:p>
          <a:p>
            <a:pPr lvl="1"/>
            <a:r>
              <a:rPr lang="fi-FI" dirty="0"/>
              <a:t>hallinnollisen esihenkilönä toimii järjestämisjohtaja </a:t>
            </a:r>
          </a:p>
          <a:p>
            <a:pPr lvl="1"/>
            <a:r>
              <a:rPr lang="fi-FI" dirty="0"/>
              <a:t>toimii t</a:t>
            </a:r>
            <a:r>
              <a:rPr lang="fi-FI" sz="2400" dirty="0"/>
              <a:t>erveyden edistämisen erikoissuunnittelijan ja sosiaalialan erikoissuunnittelijan, </a:t>
            </a:r>
            <a:r>
              <a:rPr lang="fi-FI" dirty="0"/>
              <a:t>erikoissuunnittelijan (digitaaliset palvelut) ja sosiaali- ja terveydenhuollon erikoissuunnittelijan</a:t>
            </a:r>
            <a:r>
              <a:rPr lang="fi-FI" sz="2400" dirty="0"/>
              <a:t> hallinnollisena esihenkilönä</a:t>
            </a:r>
            <a:endParaRPr lang="fi-FI" dirty="0"/>
          </a:p>
          <a:p>
            <a:pPr lvl="1"/>
            <a:r>
              <a:rPr lang="fi-FI" dirty="0"/>
              <a:t>toimii strategisen kehittämistiimin asiantuntijajäsenenä, strategista kehittämistiimiä johtaa hyvinvointialuejohtaja</a:t>
            </a:r>
          </a:p>
          <a:p>
            <a:pPr lvl="1"/>
            <a:r>
              <a:rPr lang="fi-FI" dirty="0"/>
              <a:t>osallistuu osaltaan hanke- ja kehittämistyössä kiinteään vuoropuheluun järjestämisjohdon ja toimialueiden kanssa esim. hankeaihioiden valmistelu ja kirjoittaminen, hankkeiden toteuttamisen organisoitumisesta sopiminen (mikä toimialue ottaa vastuun hankkeen organisoitumisesta, hanketyöntekijöiden esihenkilöiden määrittelystä jne.), hankkeiden toteuttaminen ja arviointi</a:t>
            </a:r>
          </a:p>
          <a:p>
            <a:endParaRPr lang="fi-FI" sz="2800" dirty="0"/>
          </a:p>
          <a:p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6990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69D546-C3AC-4702-B922-5F1DAD79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Viestintäjohtaja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C0DEA6-CF62-40BE-BF18-27E86ED79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i-FI" dirty="0"/>
              <a:t>hallinnollisena esihenkilönä toimii järjestämisjohtaja</a:t>
            </a:r>
          </a:p>
          <a:p>
            <a:pPr lvl="1"/>
            <a:r>
              <a:rPr lang="fi-FI" dirty="0"/>
              <a:t>johtaa hyvinvointialueen viestintää(sisäinen ja ulkoinen)</a:t>
            </a:r>
          </a:p>
          <a:p>
            <a:pPr lvl="1"/>
            <a:r>
              <a:rPr lang="fi-FI" dirty="0"/>
              <a:t>johtaa viestintätiimiä</a:t>
            </a:r>
          </a:p>
          <a:p>
            <a:pPr lvl="1"/>
            <a:r>
              <a:rPr lang="fi-FI" dirty="0"/>
              <a:t>toimii viestintäasiantuntijoiden hallinnollisena esihenkilönä</a:t>
            </a:r>
          </a:p>
          <a:p>
            <a:pPr lvl="1"/>
            <a:r>
              <a:rPr lang="fi-FI" dirty="0"/>
              <a:t>jakaa työaikansa järjestämisen tuen ja oman palvelutuotannon välillä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2254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7164D3-3850-4C8B-B22B-6F56536C9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201" y="320675"/>
            <a:ext cx="9829173" cy="1325563"/>
          </a:xfrm>
        </p:spPr>
        <p:txBody>
          <a:bodyPr/>
          <a:lstStyle/>
          <a:p>
            <a:r>
              <a:rPr lang="fi-FI" dirty="0"/>
              <a:t>Järjestämisen tuen johtavat viranhaltijat ja asiantuntijat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BD8A06-1CF7-4FE4-90A9-C62C8761A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4203" y="1825625"/>
            <a:ext cx="4161798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i-FI" sz="2800" u="sng" dirty="0"/>
              <a:t>Järjestämisen tuen johtavat viranhaltijat:</a:t>
            </a:r>
          </a:p>
          <a:p>
            <a:pPr marL="0" indent="0">
              <a:buNone/>
            </a:pPr>
            <a:r>
              <a:rPr lang="fi-FI" sz="2000" dirty="0"/>
              <a:t>-Järjestämisjohtaja </a:t>
            </a:r>
          </a:p>
          <a:p>
            <a:pPr marL="0" indent="0">
              <a:buNone/>
            </a:pPr>
            <a:r>
              <a:rPr lang="fi-FI" sz="2000" dirty="0">
                <a:highlight>
                  <a:srgbClr val="FFFF00"/>
                </a:highlight>
              </a:rPr>
              <a:t>-Asiakkuusjohtaja </a:t>
            </a:r>
            <a:r>
              <a:rPr lang="fi-FI" sz="2000" dirty="0"/>
              <a:t>(nykyinen päällikkötaso)</a:t>
            </a:r>
          </a:p>
          <a:p>
            <a:pPr marL="0" indent="0">
              <a:buNone/>
            </a:pPr>
            <a:r>
              <a:rPr lang="fi-FI" sz="2000" dirty="0">
                <a:highlight>
                  <a:srgbClr val="FFFF00"/>
                </a:highlight>
              </a:rPr>
              <a:t>-Hankinta- ja ostopalvelujohtaja </a:t>
            </a:r>
            <a:r>
              <a:rPr lang="fi-FI" sz="2000" dirty="0"/>
              <a:t>(</a:t>
            </a:r>
            <a:r>
              <a:rPr lang="fi-FI" sz="2000" dirty="0" err="1"/>
              <a:t>nyk.päällikkö</a:t>
            </a:r>
            <a:r>
              <a:rPr lang="fi-FI" sz="2000" dirty="0"/>
              <a:t>)</a:t>
            </a:r>
          </a:p>
          <a:p>
            <a:pPr marL="0" indent="0">
              <a:buNone/>
            </a:pPr>
            <a:r>
              <a:rPr lang="fi-FI" sz="2000" dirty="0"/>
              <a:t>-Kehittämisjohtaja</a:t>
            </a:r>
          </a:p>
          <a:p>
            <a:pPr marL="0" indent="0">
              <a:buNone/>
            </a:pPr>
            <a:r>
              <a:rPr lang="fi-FI" sz="2000" dirty="0"/>
              <a:t>- </a:t>
            </a:r>
            <a:r>
              <a:rPr lang="fi-FI" sz="2000" dirty="0">
                <a:highlight>
                  <a:srgbClr val="FFFF00"/>
                </a:highlight>
              </a:rPr>
              <a:t>Laatujohtaja</a:t>
            </a:r>
            <a:r>
              <a:rPr lang="fi-FI" sz="2000" dirty="0"/>
              <a:t> (nyk. laatupäällikkö)</a:t>
            </a:r>
          </a:p>
          <a:p>
            <a:pPr marL="0" indent="0">
              <a:buNone/>
            </a:pPr>
            <a:r>
              <a:rPr lang="fi-FI" sz="2000" dirty="0"/>
              <a:t>-Johtajaylilääkäri</a:t>
            </a:r>
          </a:p>
          <a:p>
            <a:pPr marL="0" indent="0">
              <a:buNone/>
            </a:pPr>
            <a:r>
              <a:rPr lang="fi-FI" sz="2000" dirty="0">
                <a:highlight>
                  <a:srgbClr val="FFFF00"/>
                </a:highlight>
              </a:rPr>
              <a:t>-Johtajaylihoitaja </a:t>
            </a:r>
            <a:r>
              <a:rPr lang="fi-FI" sz="2000" dirty="0"/>
              <a:t>(nyk. hallintoylihoitaja)</a:t>
            </a:r>
          </a:p>
          <a:p>
            <a:pPr>
              <a:buFontTx/>
              <a:buChar char="-"/>
            </a:pPr>
            <a:r>
              <a:rPr lang="fi-FI" sz="2000" dirty="0">
                <a:highlight>
                  <a:srgbClr val="FFFF00"/>
                </a:highlight>
              </a:rPr>
              <a:t>Viestintäjohtaja</a:t>
            </a:r>
            <a:r>
              <a:rPr lang="fi-FI" sz="2000" dirty="0"/>
              <a:t> (nyk. viestintäpäällikkö)</a:t>
            </a:r>
          </a:p>
          <a:p>
            <a:pPr>
              <a:buFontTx/>
              <a:buChar char="-"/>
            </a:pPr>
            <a:r>
              <a:rPr lang="fi-FI" sz="2000" dirty="0"/>
              <a:t>Sisäinen tarkastaja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939339-9683-4B36-8D8A-959A8A2BE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6050" y="1825625"/>
            <a:ext cx="5358494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i-FI" u="sng" dirty="0"/>
              <a:t>Asiantuntijuutta järjestämisen </a:t>
            </a:r>
          </a:p>
          <a:p>
            <a:pPr marL="0" indent="0">
              <a:buNone/>
            </a:pPr>
            <a:r>
              <a:rPr lang="fi-FI" u="sng" dirty="0"/>
              <a:t>tukeen antavat </a:t>
            </a:r>
            <a:r>
              <a:rPr lang="fi-FI" u="sng" dirty="0" err="1"/>
              <a:t>viranhalitijat</a:t>
            </a:r>
            <a:r>
              <a:rPr lang="fi-FI" u="sng" dirty="0"/>
              <a:t>:</a:t>
            </a:r>
          </a:p>
          <a:p>
            <a:pPr marL="0" indent="0">
              <a:buNone/>
            </a:pPr>
            <a:r>
              <a:rPr lang="fi-FI" sz="2000" dirty="0"/>
              <a:t>Talousjohtaja</a:t>
            </a:r>
          </a:p>
          <a:p>
            <a:pPr marL="0" indent="0">
              <a:buNone/>
            </a:pPr>
            <a:r>
              <a:rPr lang="fi-FI" sz="2000" dirty="0"/>
              <a:t>Henkilöstöjohtaja</a:t>
            </a:r>
          </a:p>
          <a:p>
            <a:pPr marL="0" indent="0">
              <a:buNone/>
            </a:pPr>
            <a:r>
              <a:rPr lang="fi-FI" sz="2000" dirty="0"/>
              <a:t>Tietohallintojohtaja</a:t>
            </a:r>
          </a:p>
          <a:p>
            <a:pPr marL="0" indent="0">
              <a:buNone/>
            </a:pPr>
            <a:r>
              <a:rPr lang="fi-FI" sz="2000" dirty="0"/>
              <a:t>Pelastusjohtaja</a:t>
            </a:r>
          </a:p>
          <a:p>
            <a:pPr marL="0" indent="0">
              <a:buNone/>
            </a:pPr>
            <a:r>
              <a:rPr lang="fi-FI" sz="2000" dirty="0">
                <a:highlight>
                  <a:srgbClr val="FFFF00"/>
                </a:highlight>
              </a:rPr>
              <a:t>Sosiaalijohtaja </a:t>
            </a:r>
            <a:r>
              <a:rPr lang="fi-FI" sz="2000" dirty="0"/>
              <a:t>(sosiaali- ja perhepalvelujen toimialuejohtaja tekee oman työnsä ohella) 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F0374DCF-BD9C-44DE-99DC-17CDF588CB65}"/>
              </a:ext>
            </a:extLst>
          </p:cNvPr>
          <p:cNvSpPr/>
          <p:nvPr/>
        </p:nvSpPr>
        <p:spPr>
          <a:xfrm>
            <a:off x="1381126" y="6105525"/>
            <a:ext cx="9315450" cy="590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Kaikki yllä mainitut viranhaltijat siirtyvät 1.1.2023 liikkeenluovutuksella Kainuun sotesta ja Kainuun pelastuslaitokselta Kainuun hyvinvointialueelle.</a:t>
            </a:r>
          </a:p>
        </p:txBody>
      </p:sp>
    </p:spTree>
    <p:extLst>
      <p:ext uri="{BB962C8B-B14F-4D97-AF65-F5344CB8AC3E}">
        <p14:creationId xmlns:p14="http://schemas.microsoft.com/office/powerpoint/2010/main" val="296762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59982" y="190336"/>
            <a:ext cx="7820426" cy="106711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1558315-A07C-4CAA-BB18-CCB406930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82" y="1383383"/>
            <a:ext cx="5234904" cy="41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5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14DDEA-83ED-21C6-660A-16212457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46" y="550132"/>
            <a:ext cx="10118663" cy="506312"/>
          </a:xfrm>
        </p:spPr>
        <p:txBody>
          <a:bodyPr>
            <a:noAutofit/>
          </a:bodyPr>
          <a:lstStyle/>
          <a:p>
            <a:pPr algn="ctr"/>
            <a:r>
              <a:rPr lang="fi-FI" sz="3600" b="1" dirty="0"/>
              <a:t>Tehtävämme, tavoitteemme ja lupauksemme</a:t>
            </a:r>
            <a:br>
              <a:rPr lang="fi-FI" sz="2000" b="1" i="1" dirty="0"/>
            </a:br>
            <a:endParaRPr lang="fi-FI" sz="3600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DBEC47-1062-64EE-35CA-EE709056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566" y="1890445"/>
            <a:ext cx="6372943" cy="28285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i-FI" sz="24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”Kainuulaiset ovat tyytyväisiä sosiaali- ja terveydenhuollon ja pelastustoimen palveluihin.</a:t>
            </a:r>
          </a:p>
          <a:p>
            <a:pPr marL="0" indent="0" algn="ctr">
              <a:buNone/>
            </a:pPr>
            <a:r>
              <a:rPr lang="fi-FI" sz="24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Kainuun hyvinvointialue on veto- ja pitovoimainen työnantaja, </a:t>
            </a:r>
            <a:r>
              <a:rPr lang="fi-FI" sz="24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jonka toimintaa ohjaavat inhimilliset arvot. </a:t>
            </a:r>
            <a:endParaRPr lang="fi-FI" sz="2400" dirty="0">
              <a:solidFill>
                <a:schemeClr val="accent6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i-FI" sz="2400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Talous on tasapainossa ja hyvinvointialueen organisaatio on harkitun rohkea uudistamistoimissaan ja kekseliäs sekä joustava palveluiden järjestäjä."</a:t>
            </a:r>
          </a:p>
          <a:p>
            <a:endParaRPr lang="fi-FI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4C102D2-86CD-4808-BB99-9B534F8F31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1679036"/>
            <a:ext cx="4746476" cy="349992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27CA4C9-B892-4933-9112-C6ECBC6D8867}"/>
              </a:ext>
            </a:extLst>
          </p:cNvPr>
          <p:cNvSpPr txBox="1"/>
          <p:nvPr/>
        </p:nvSpPr>
        <p:spPr>
          <a:xfrm>
            <a:off x="4483621" y="950224"/>
            <a:ext cx="6833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i="1" dirty="0">
                <a:solidFill>
                  <a:schemeClr val="accent6">
                    <a:lumMod val="75000"/>
                  </a:schemeClr>
                </a:solidFill>
              </a:rPr>
              <a:t>”Huolenpitoa itsestä ja muista”</a:t>
            </a:r>
            <a:endParaRPr lang="fi-FI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42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4009DC-D810-4E7F-BF4E-BD4D9C3A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224" y="186540"/>
            <a:ext cx="7820426" cy="462157"/>
          </a:xfrm>
        </p:spPr>
        <p:txBody>
          <a:bodyPr>
            <a:normAutofit fontScale="90000"/>
          </a:bodyPr>
          <a:lstStyle/>
          <a:p>
            <a:r>
              <a:rPr lang="fi-FI" sz="3600" b="1" dirty="0"/>
              <a:t>Tapamme toimia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DA7029-22B6-4F89-B2FC-F6DA9E648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562" y="731799"/>
            <a:ext cx="9220876" cy="4993063"/>
          </a:xfrm>
        </p:spPr>
        <p:txBody>
          <a:bodyPr>
            <a:normAutofit/>
          </a:bodyPr>
          <a:lstStyle/>
          <a:p>
            <a:r>
              <a:rPr lang="fi-FI" sz="2000" b="1" dirty="0"/>
              <a:t>Teemme työtä yhteisillä tavoitteilla</a:t>
            </a:r>
          </a:p>
          <a:p>
            <a:pPr lvl="1"/>
            <a:r>
              <a:rPr lang="fi-FI" sz="1800" dirty="0"/>
              <a:t>Toiminta perustuu tietoon ja sovittuihin prosesseihin</a:t>
            </a:r>
          </a:p>
          <a:p>
            <a:pPr lvl="1"/>
            <a:r>
              <a:rPr lang="fi-FI" sz="1800" dirty="0"/>
              <a:t>Tunnistamme voimavarat – näemme palvelun käyttäjän aktiivisena toimijana</a:t>
            </a:r>
          </a:p>
          <a:p>
            <a:r>
              <a:rPr lang="fi-FI" sz="2000" b="1" dirty="0"/>
              <a:t>Toimimme yhdessä, avoimesti ja toisia arvostaen</a:t>
            </a:r>
          </a:p>
          <a:p>
            <a:pPr lvl="1"/>
            <a:r>
              <a:rPr lang="fi-FI" sz="1800" dirty="0"/>
              <a:t>Kannustus ja vaikutusmahdollisuudet huomioiden</a:t>
            </a:r>
          </a:p>
          <a:p>
            <a:r>
              <a:rPr lang="fi-FI" sz="2000" b="1" dirty="0"/>
              <a:t>Johtamisessa edellytämme valmentavaa ja palvelevaa otetta</a:t>
            </a:r>
          </a:p>
          <a:p>
            <a:pPr lvl="1"/>
            <a:r>
              <a:rPr lang="fi-FI" sz="1800" dirty="0"/>
              <a:t>Hallinnoinnista</a:t>
            </a:r>
            <a:r>
              <a:rPr lang="fi-FI" sz="1800" b="1" dirty="0"/>
              <a:t> </a:t>
            </a:r>
            <a:r>
              <a:rPr lang="fi-FI" sz="1800" dirty="0"/>
              <a:t>ihmisten ja asioiden johtamiseen</a:t>
            </a:r>
          </a:p>
          <a:p>
            <a:pPr lvl="1"/>
            <a:r>
              <a:rPr lang="fi-FI" sz="1800" dirty="0"/>
              <a:t>Haluamme kehittyä yhdessä</a:t>
            </a:r>
          </a:p>
          <a:p>
            <a:r>
              <a:rPr lang="fi-FI" sz="2000" b="1" dirty="0"/>
              <a:t>Uudistumme kestävästi</a:t>
            </a:r>
          </a:p>
          <a:p>
            <a:pPr lvl="1"/>
            <a:r>
              <a:rPr lang="fi-FI" sz="1800" dirty="0"/>
              <a:t>Tehokkaat toimintatavat ja päätöksentekokyky korostuvat</a:t>
            </a:r>
          </a:p>
          <a:p>
            <a:pPr lvl="1"/>
            <a:r>
              <a:rPr lang="fi-FI" sz="1800" dirty="0"/>
              <a:t>Ketteryys ja muutoskyky ovat kehittymisen avaimia	</a:t>
            </a:r>
          </a:p>
          <a:p>
            <a:pPr lvl="1"/>
            <a:r>
              <a:rPr lang="fi-FI" sz="1800" dirty="0"/>
              <a:t>Kokeilemme rohkeasti uutta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85CCFA-B585-400B-8553-5D3CD448F8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862474" y="4674826"/>
            <a:ext cx="5816003" cy="22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D85B1E-BF30-42CC-89BA-A1519E61B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016" y="0"/>
            <a:ext cx="8564331" cy="1069929"/>
          </a:xfrm>
        </p:spPr>
        <p:txBody>
          <a:bodyPr>
            <a:normAutofit/>
          </a:bodyPr>
          <a:lstStyle/>
          <a:p>
            <a:r>
              <a:rPr lang="fi-FI" sz="3200" b="1" dirty="0"/>
              <a:t>Johtaminen, työskentelytavat ja -menetelmät Kainuun hyvinvointialueella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3C7F90-5B45-41B3-B98E-BE7CC535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356" y="1500981"/>
            <a:ext cx="9774146" cy="435133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Linjajohdon rinnalle tiimien ja verkostojen johtaminen </a:t>
            </a:r>
          </a:p>
          <a:p>
            <a:pPr lvl="1"/>
            <a:r>
              <a:rPr lang="fi-FI" dirty="0"/>
              <a:t>Prosesseja ohjataan kokonaisuuksina</a:t>
            </a:r>
          </a:p>
          <a:p>
            <a:pPr lvl="1"/>
            <a:r>
              <a:rPr lang="fi-FI" dirty="0"/>
              <a:t>Valmentavalla otteella johtaminen</a:t>
            </a:r>
          </a:p>
          <a:p>
            <a:pPr lvl="1"/>
            <a:r>
              <a:rPr lang="fi-FI" dirty="0"/>
              <a:t>Vahvistetaan koko organisaation ymmärrystä tavoitteista ja toimintatavoista</a:t>
            </a:r>
          </a:p>
          <a:p>
            <a:pPr lvl="1"/>
            <a:r>
              <a:rPr lang="fi-FI" dirty="0"/>
              <a:t>Tuetaan ketteryyttä ja muutoskykyä</a:t>
            </a:r>
          </a:p>
          <a:p>
            <a:pPr lvl="1"/>
            <a:r>
              <a:rPr lang="fi-FI" dirty="0"/>
              <a:t>Edellyttää johtamiskoulutusta ja toimintatapojen sopimista (systemaattisuutta ja sitoutumista)</a:t>
            </a:r>
          </a:p>
          <a:p>
            <a:r>
              <a:rPr lang="fi-FI" dirty="0"/>
              <a:t>Johtoryhmätyöskentely</a:t>
            </a:r>
          </a:p>
          <a:p>
            <a:pPr lvl="1"/>
            <a:r>
              <a:rPr lang="fi-FI" dirty="0"/>
              <a:t>Eri tasoilla ja -kokoonpanoilla toimivat tarkoituksenmukaiset johtoryhmät</a:t>
            </a:r>
          </a:p>
          <a:p>
            <a:pPr lvl="1"/>
            <a:r>
              <a:rPr lang="fi-FI" dirty="0"/>
              <a:t>Koordinoi ja linjaa – päätöksistä vastaavat viranhaltijat</a:t>
            </a:r>
          </a:p>
          <a:p>
            <a:r>
              <a:rPr lang="fi-FI" dirty="0"/>
              <a:t>Katselmoinnit jatkuvan kehittämisen menetelmänä</a:t>
            </a:r>
          </a:p>
          <a:p>
            <a:pPr lvl="1"/>
            <a:r>
              <a:rPr lang="fi-FI" dirty="0"/>
              <a:t>Toteutetaan systemaattisesti suunnitelman mukaisesti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046F211-0DEE-4706-BF7F-66F6931519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1615993"/>
            <a:ext cx="2562225" cy="341503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4049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4F1E610-01F2-4EFC-BAAE-6D2C6C583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426" y="985033"/>
            <a:ext cx="10363200" cy="740842"/>
          </a:xfrm>
        </p:spPr>
        <p:txBody>
          <a:bodyPr/>
          <a:lstStyle/>
          <a:p>
            <a:r>
              <a:rPr lang="fi-FI" dirty="0"/>
              <a:t>Järjestämisen tuki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55B413B2-8C0B-4B38-B8D7-5A731FD3D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502" y="1847255"/>
            <a:ext cx="9144000" cy="74084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fi-FI" dirty="0"/>
              <a:t>Yhteensovittaa, ohjaa ja valvoo</a:t>
            </a:r>
          </a:p>
          <a:p>
            <a:pPr marL="342900" indent="-342900">
              <a:buFontTx/>
              <a:buChar char="-"/>
            </a:pP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6F83CC5-A95E-4328-9C0B-BF10238D6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50" y="2709477"/>
            <a:ext cx="9260952" cy="36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9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3825" y="318840"/>
            <a:ext cx="12068175" cy="700257"/>
          </a:xfrm>
        </p:spPr>
        <p:txBody>
          <a:bodyPr>
            <a:noAutofit/>
          </a:bodyPr>
          <a:lstStyle/>
          <a:p>
            <a:r>
              <a:rPr lang="fi-FI" sz="3200" b="1" dirty="0"/>
              <a:t>Selkeä järjestämistoiminta pohjana tulokselliselle tekemiselle</a:t>
            </a:r>
            <a:br>
              <a:rPr lang="fi-FI" sz="3200" b="1" strike="sngStrike" dirty="0"/>
            </a:br>
            <a:endParaRPr lang="fi-FI" sz="3200" b="1" strike="sngStrike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00507" y="1087004"/>
            <a:ext cx="8253318" cy="54521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b="1" u="sng" dirty="0"/>
              <a:t>Hyvinvointialue vastaa järjestäjänä</a:t>
            </a:r>
          </a:p>
          <a:p>
            <a:r>
              <a:rPr lang="fi-FI" dirty="0"/>
              <a:t>Sosiaali-ja terveydenhuollon palveluista sekä pelastustoimesta Kainuun alueella</a:t>
            </a:r>
          </a:p>
          <a:p>
            <a:r>
              <a:rPr lang="fi-FI" dirty="0"/>
              <a:t>Palvelujen saatavuuden, jatkuvuuden, turvallisuuden, laadun ja yhdenvertaisuuden varmistamisesta</a:t>
            </a:r>
          </a:p>
          <a:p>
            <a:r>
              <a:rPr lang="fi-FI" dirty="0"/>
              <a:t>Tavoitteista, seurannasta ja jatkuvasta parantamisesta</a:t>
            </a:r>
          </a:p>
          <a:p>
            <a:r>
              <a:rPr lang="fi-FI" dirty="0"/>
              <a:t>Palveluiden ohjauksesta ja valvonnasta ja järjestämistoiminnan itsearvioinnista</a:t>
            </a:r>
          </a:p>
          <a:p>
            <a:r>
              <a:rPr lang="fi-FI" dirty="0"/>
              <a:t>Tuotantotapalinjausten valmistelusta (esim. oma tuotanto, palvelusetelit tai palveluhankinnat)</a:t>
            </a:r>
          </a:p>
          <a:p>
            <a:pPr marL="0" indent="0">
              <a:buNone/>
            </a:pPr>
            <a:r>
              <a:rPr lang="fi-FI" b="1" u="sng" dirty="0"/>
              <a:t>Hyvinvointialue tuottaa itse tai hankkii palveluja</a:t>
            </a:r>
          </a:p>
          <a:p>
            <a:r>
              <a:rPr lang="fi-FI" dirty="0"/>
              <a:t>Palvelun oltava laadukasta, asiakaskeskeistä, turvallista ja asianmukaisesti toteutettua</a:t>
            </a:r>
          </a:p>
          <a:p>
            <a:r>
              <a:rPr lang="fi-FI" dirty="0"/>
              <a:t>Edellytetään mm. omavalvontaohjelmaa ja suunnitelmallista palvelutuotantoa</a:t>
            </a:r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C180755-3812-4B0A-98D2-B9DB063AA6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1628775"/>
            <a:ext cx="3062382" cy="4038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1589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38755" y="387980"/>
            <a:ext cx="10245962" cy="670042"/>
          </a:xfrm>
        </p:spPr>
        <p:txBody>
          <a:bodyPr>
            <a:normAutofit fontScale="90000"/>
          </a:bodyPr>
          <a:lstStyle/>
          <a:p>
            <a:r>
              <a:rPr lang="fi-FI" sz="3600" b="1" dirty="0"/>
              <a:t>Hyvinvointialueen järjestämistehtävistä vastaa järjestämisen tuen yksikkö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38755" y="1448640"/>
            <a:ext cx="9514490" cy="4351338"/>
          </a:xfrm>
        </p:spPr>
        <p:txBody>
          <a:bodyPr>
            <a:normAutofit/>
          </a:bodyPr>
          <a:lstStyle/>
          <a:p>
            <a:r>
              <a:rPr lang="fi-FI" dirty="0"/>
              <a:t>Yhteensovittaa, ohjaa ja valvoo sote- ja pelastuspalvelujen järjestämistä sekä palvelujen tuottamista Kainuun hyvinvointialueen asukkaille </a:t>
            </a:r>
          </a:p>
          <a:p>
            <a:pPr lvl="1"/>
            <a:r>
              <a:rPr lang="fi-FI" dirty="0"/>
              <a:t>Palvelujen suunnittelu ja strateginen hankinta</a:t>
            </a:r>
          </a:p>
          <a:p>
            <a:pPr lvl="1"/>
            <a:r>
              <a:rPr lang="fi-FI" dirty="0"/>
              <a:t>Palvelutoiminnan sekä niiden laadun, seuranta ja valvonta</a:t>
            </a:r>
          </a:p>
          <a:p>
            <a:pPr lvl="1"/>
            <a:r>
              <a:rPr lang="fi-FI" dirty="0"/>
              <a:t>Markkinoiden tuntemus ja tuotantotapojen arviointi</a:t>
            </a:r>
          </a:p>
          <a:p>
            <a:pPr lvl="1"/>
            <a:r>
              <a:rPr lang="fi-FI" dirty="0"/>
              <a:t>Hyvinvointialueen strategisen tason johtaminen, talous- ja resurssiohjaus ja viestintä</a:t>
            </a:r>
          </a:p>
          <a:p>
            <a:pPr lvl="1"/>
            <a:r>
              <a:rPr lang="fi-FI" dirty="0"/>
              <a:t>Tiedolla johtaminen, koulutus- ja tutkimustoiminnan ohjaus, kehittämis- ja innovaatiotoiminta</a:t>
            </a:r>
          </a:p>
          <a:p>
            <a:pPr lvl="1"/>
            <a:r>
              <a:rPr lang="fi-FI" dirty="0"/>
              <a:t>Yhteistoiminta-alueyhteistyö (YTA)</a:t>
            </a:r>
          </a:p>
          <a:p>
            <a:pPr>
              <a:buFontTx/>
              <a:buChar char="-"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363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F06D3B-E1FC-4F0D-B9E0-70B585B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614" y="186431"/>
            <a:ext cx="9084594" cy="820615"/>
          </a:xfrm>
        </p:spPr>
        <p:txBody>
          <a:bodyPr>
            <a:normAutofit/>
          </a:bodyPr>
          <a:lstStyle/>
          <a:p>
            <a:r>
              <a:rPr lang="fi-FI" sz="3600" b="1" dirty="0"/>
              <a:t>Järjestämisen tuki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5BE446-002E-4BE0-AD61-9C28A46D5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614" y="1130871"/>
            <a:ext cx="9955450" cy="435133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Yhteensovittaa, ohjaa ja valvoo palvelujen järjestämistä ja tuottamista</a:t>
            </a:r>
          </a:p>
          <a:p>
            <a:pPr lvl="1"/>
            <a:r>
              <a:rPr lang="fi-FI" sz="2000" dirty="0"/>
              <a:t>Toimii tiiviissä yhteistyössä oman palvelutuotannon ja markkinoiden kanssa</a:t>
            </a:r>
          </a:p>
          <a:p>
            <a:r>
              <a:rPr lang="fi-FI" dirty="0"/>
              <a:t>Palvelee tehokkaasti ja tarkoituksenmukaisesti sekä järjestämisen että palvelutuotannon tehtäviä</a:t>
            </a:r>
          </a:p>
          <a:p>
            <a:pPr lvl="1"/>
            <a:r>
              <a:rPr lang="fi-FI" sz="2000" dirty="0"/>
              <a:t>Toteutetaan nykyisillä henkilöresursseilla</a:t>
            </a:r>
          </a:p>
          <a:p>
            <a:r>
              <a:rPr lang="fi-FI" dirty="0"/>
              <a:t>Ohjaa, valvoo ja katselmoi prosessien kokonaisuuksia</a:t>
            </a:r>
            <a:endParaRPr lang="fi-FI" sz="3200" dirty="0"/>
          </a:p>
          <a:p>
            <a:r>
              <a:rPr lang="fi-FI" dirty="0"/>
              <a:t>Vastaa strategisen johtamisen tuesta</a:t>
            </a:r>
          </a:p>
          <a:p>
            <a:pPr lvl="1"/>
            <a:r>
              <a:rPr lang="fi-FI" sz="2000" dirty="0"/>
              <a:t>Strategian ja järjestämissuunnitelman valmistelu sekä toimeenpanon ohjaus järjestämisen tuessa</a:t>
            </a:r>
          </a:p>
          <a:p>
            <a:pPr lvl="1"/>
            <a:r>
              <a:rPr lang="fi-FI" sz="2000" dirty="0"/>
              <a:t>Operatiivinen johtaminen ja resurssien käyttö palvelutuotannon vastuulla</a:t>
            </a:r>
          </a:p>
          <a:p>
            <a:r>
              <a:rPr lang="fi-FI" dirty="0"/>
              <a:t>Valmistelee osaltaan asiat aluehallitukselle ja -valtuustolle ja muille toimielimille sekä toimeenpanee päätöksiä</a:t>
            </a:r>
          </a:p>
        </p:txBody>
      </p:sp>
    </p:spTree>
    <p:extLst>
      <p:ext uri="{BB962C8B-B14F-4D97-AF65-F5344CB8AC3E}">
        <p14:creationId xmlns:p14="http://schemas.microsoft.com/office/powerpoint/2010/main" val="4014216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inuun hyvinvointialue PP-pohja" id="{27D20629-15E1-47A6-B736-73D54627FE51}" vid="{62829828-F29B-4D44-950F-AC579BBB9F5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Kainuun hyvinvointialue PP-pohja</Template>
  <TotalTime>15953</TotalTime>
  <Words>1508</Words>
  <Application>Microsoft Office PowerPoint</Application>
  <PresentationFormat>Laajakuva</PresentationFormat>
  <Paragraphs>409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Office-teema</vt:lpstr>
      <vt:lpstr>Kainuun hyvinvointialueen  johtamiskulttuuri</vt:lpstr>
      <vt:lpstr>Asiat, joihin luotamme</vt:lpstr>
      <vt:lpstr>Tehtävämme, tavoitteemme ja lupauksemme </vt:lpstr>
      <vt:lpstr>Tapamme toimia</vt:lpstr>
      <vt:lpstr>Johtaminen, työskentelytavat ja -menetelmät Kainuun hyvinvointialueella</vt:lpstr>
      <vt:lpstr>Järjestämisen tuki</vt:lpstr>
      <vt:lpstr>Selkeä järjestämistoiminta pohjana tulokselliselle tekemiselle </vt:lpstr>
      <vt:lpstr>Hyvinvointialueen järjestämistehtävistä vastaa järjestämisen tuen yksikkö</vt:lpstr>
      <vt:lpstr>Järjestämisen tuki</vt:lpstr>
      <vt:lpstr>Ydinprosessien johtaminen</vt:lpstr>
      <vt:lpstr>PowerPoint-esitys</vt:lpstr>
      <vt:lpstr>Järjestäminen ja tuottaminen toimivat ”samalla puolella” </vt:lpstr>
      <vt:lpstr>Järjestämisjohtaja</vt:lpstr>
      <vt:lpstr>Talous-, henkilöstö-, tietohallintojohtajat</vt:lpstr>
      <vt:lpstr>Talous-, henkilöstö-, tietohallintojohtajat</vt:lpstr>
      <vt:lpstr> Johtajaylilääkäri, Johtajaylihoitaja, </vt:lpstr>
      <vt:lpstr> Pelastusjohtaja, Sosiaalijohtaja </vt:lpstr>
      <vt:lpstr>Hankinta- ja ostopalvelujohtaja, Asiakkuusjohtaja</vt:lpstr>
      <vt:lpstr>Laatujohtaja, Sisäinen tarkastaja</vt:lpstr>
      <vt:lpstr>Kehittämisjohtaja</vt:lpstr>
      <vt:lpstr>Viestintäjohtaja</vt:lpstr>
      <vt:lpstr>Järjestämisen tuen johtavat viranhaltijat ja asiantuntijat</vt:lpstr>
      <vt:lpstr>PowerPoint-esitys</vt:lpstr>
    </vt:vector>
  </TitlesOfParts>
  <Company>Kainuun sosiaali- ja terveydenhuollon kuntayhtymä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Kainuun hyvinvointialueen ppt-pohja</dc:title>
  <dc:creator>Hyvönen Jani J</dc:creator>
  <cp:lastModifiedBy>Pussinen Miia</cp:lastModifiedBy>
  <cp:revision>470</cp:revision>
  <cp:lastPrinted>2022-09-29T04:19:37Z</cp:lastPrinted>
  <dcterms:created xsi:type="dcterms:W3CDTF">2021-11-02T08:16:43Z</dcterms:created>
  <dcterms:modified xsi:type="dcterms:W3CDTF">2022-11-11T11:31:13Z</dcterms:modified>
</cp:coreProperties>
</file>